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97" r:id="rId2"/>
    <p:sldId id="326" r:id="rId3"/>
    <p:sldId id="327" r:id="rId4"/>
    <p:sldId id="316" r:id="rId5"/>
    <p:sldId id="328" r:id="rId6"/>
    <p:sldId id="325" r:id="rId7"/>
    <p:sldId id="330" r:id="rId8"/>
    <p:sldId id="332" r:id="rId9"/>
    <p:sldId id="300" r:id="rId10"/>
    <p:sldId id="302" r:id="rId11"/>
    <p:sldId id="303" r:id="rId12"/>
    <p:sldId id="305" r:id="rId13"/>
    <p:sldId id="306" r:id="rId14"/>
    <p:sldId id="307" r:id="rId15"/>
    <p:sldId id="310" r:id="rId16"/>
    <p:sldId id="333" r:id="rId17"/>
    <p:sldId id="334" r:id="rId18"/>
    <p:sldId id="290" r:id="rId19"/>
    <p:sldId id="321" r:id="rId20"/>
    <p:sldId id="282" r:id="rId21"/>
    <p:sldId id="283" r:id="rId22"/>
    <p:sldId id="284" r:id="rId23"/>
    <p:sldId id="285" r:id="rId24"/>
    <p:sldId id="286" r:id="rId25"/>
    <p:sldId id="287" r:id="rId26"/>
    <p:sldId id="288" r:id="rId27"/>
    <p:sldId id="311" r:id="rId28"/>
    <p:sldId id="289" r:id="rId29"/>
    <p:sldId id="267" r:id="rId30"/>
    <p:sldId id="262" r:id="rId31"/>
    <p:sldId id="295" r:id="rId32"/>
    <p:sldId id="322" r:id="rId33"/>
    <p:sldId id="324" r:id="rId34"/>
    <p:sldId id="31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78817" autoAdjust="0"/>
  </p:normalViewPr>
  <p:slideViewPr>
    <p:cSldViewPr>
      <p:cViewPr varScale="1">
        <p:scale>
          <a:sx n="91" d="100"/>
          <a:sy n="91" d="100"/>
        </p:scale>
        <p:origin x="223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575A5-C12A-44C9-B7BC-F3A7AC2F725F}" type="doc">
      <dgm:prSet loTypeId="urn:microsoft.com/office/officeart/2005/8/layout/pyramid2" loCatId="list" qsTypeId="urn:microsoft.com/office/officeart/2005/8/quickstyle/simple1" qsCatId="simple" csTypeId="urn:microsoft.com/office/officeart/2005/8/colors/accent1_2" csCatId="accent1" phldr="1"/>
      <dgm:spPr/>
    </dgm:pt>
    <dgm:pt modelId="{D56EC2B9-4DBB-4C3F-924E-6AA0B1A1AE47}">
      <dgm:prSet phldrT="[Text]"/>
      <dgm:spPr/>
      <dgm:t>
        <a:bodyPr/>
        <a:lstStyle/>
        <a:p>
          <a:r>
            <a:rPr lang="en-US" dirty="0" smtClean="0"/>
            <a:t>Employment?</a:t>
          </a:r>
          <a:endParaRPr lang="en-US" dirty="0"/>
        </a:p>
      </dgm:t>
    </dgm:pt>
    <dgm:pt modelId="{1750BCB8-A82F-442B-AB0D-E646F63BD306}" type="parTrans" cxnId="{5D53E200-5A4E-4043-938C-F77ACB901500}">
      <dgm:prSet/>
      <dgm:spPr/>
      <dgm:t>
        <a:bodyPr/>
        <a:lstStyle/>
        <a:p>
          <a:endParaRPr lang="en-US"/>
        </a:p>
      </dgm:t>
    </dgm:pt>
    <dgm:pt modelId="{67B57D2A-674D-444E-BA24-8E0A5AA89552}" type="sibTrans" cxnId="{5D53E200-5A4E-4043-938C-F77ACB901500}">
      <dgm:prSet/>
      <dgm:spPr/>
      <dgm:t>
        <a:bodyPr/>
        <a:lstStyle/>
        <a:p>
          <a:endParaRPr lang="en-US"/>
        </a:p>
      </dgm:t>
    </dgm:pt>
    <dgm:pt modelId="{CE5BA9AB-25A8-44D8-B70F-04EA21AB22E2}">
      <dgm:prSet phldrT="[Text]"/>
      <dgm:spPr/>
      <dgm:t>
        <a:bodyPr/>
        <a:lstStyle/>
        <a:p>
          <a:r>
            <a:rPr lang="en-US" dirty="0" smtClean="0"/>
            <a:t>Academies</a:t>
          </a:r>
          <a:endParaRPr lang="en-US" dirty="0"/>
        </a:p>
      </dgm:t>
    </dgm:pt>
    <dgm:pt modelId="{892B55C8-8714-4FA7-A21F-BD35D7ED0992}" type="parTrans" cxnId="{FCEB7601-07CE-462A-BD56-9A8E5FC9DE44}">
      <dgm:prSet/>
      <dgm:spPr/>
      <dgm:t>
        <a:bodyPr/>
        <a:lstStyle/>
        <a:p>
          <a:endParaRPr lang="en-US"/>
        </a:p>
      </dgm:t>
    </dgm:pt>
    <dgm:pt modelId="{AB072EFB-92ED-40D8-836C-3F626D9A8343}" type="sibTrans" cxnId="{FCEB7601-07CE-462A-BD56-9A8E5FC9DE44}">
      <dgm:prSet/>
      <dgm:spPr/>
      <dgm:t>
        <a:bodyPr/>
        <a:lstStyle/>
        <a:p>
          <a:endParaRPr lang="en-US"/>
        </a:p>
      </dgm:t>
    </dgm:pt>
    <dgm:pt modelId="{A8EC9364-380A-4F60-9E16-52F79871CD9A}">
      <dgm:prSet phldrT="[Text]"/>
      <dgm:spPr/>
      <dgm:t>
        <a:bodyPr/>
        <a:lstStyle/>
        <a:p>
          <a:r>
            <a:rPr lang="en-US" dirty="0" smtClean="0"/>
            <a:t>Assessment</a:t>
          </a:r>
          <a:endParaRPr lang="en-US" dirty="0"/>
        </a:p>
      </dgm:t>
    </dgm:pt>
    <dgm:pt modelId="{E74520CC-495D-48DF-84CA-A7798769873B}" type="parTrans" cxnId="{1586E059-6321-4ACC-965B-61D82809CF93}">
      <dgm:prSet/>
      <dgm:spPr/>
      <dgm:t>
        <a:bodyPr/>
        <a:lstStyle/>
        <a:p>
          <a:endParaRPr lang="en-US"/>
        </a:p>
      </dgm:t>
    </dgm:pt>
    <dgm:pt modelId="{9F825DE1-EAC6-45A9-80F3-473E9A615AB9}" type="sibTrans" cxnId="{1586E059-6321-4ACC-965B-61D82809CF93}">
      <dgm:prSet/>
      <dgm:spPr/>
      <dgm:t>
        <a:bodyPr/>
        <a:lstStyle/>
        <a:p>
          <a:endParaRPr lang="en-US"/>
        </a:p>
      </dgm:t>
    </dgm:pt>
    <dgm:pt modelId="{906BD2FF-D310-4D26-A833-52EB1F9B9F6A}">
      <dgm:prSet phldrT="[Text]"/>
      <dgm:spPr/>
      <dgm:t>
        <a:bodyPr/>
        <a:lstStyle/>
        <a:p>
          <a:r>
            <a:rPr lang="en-US" dirty="0" smtClean="0"/>
            <a:t>MMT at Wilson</a:t>
          </a:r>
          <a:endParaRPr lang="en-US" dirty="0"/>
        </a:p>
      </dgm:t>
    </dgm:pt>
    <dgm:pt modelId="{22176442-5DCF-466C-A0A1-AD4E153E2282}" type="parTrans" cxnId="{8C53C70B-346A-441B-A5D7-5E28B89AE1C0}">
      <dgm:prSet/>
      <dgm:spPr/>
      <dgm:t>
        <a:bodyPr/>
        <a:lstStyle/>
        <a:p>
          <a:endParaRPr lang="en-US"/>
        </a:p>
      </dgm:t>
    </dgm:pt>
    <dgm:pt modelId="{75CCC23F-E861-4F2E-B191-A6FC411F0250}" type="sibTrans" cxnId="{8C53C70B-346A-441B-A5D7-5E28B89AE1C0}">
      <dgm:prSet/>
      <dgm:spPr/>
      <dgm:t>
        <a:bodyPr/>
        <a:lstStyle/>
        <a:p>
          <a:endParaRPr lang="en-US"/>
        </a:p>
      </dgm:t>
    </dgm:pt>
    <dgm:pt modelId="{DF11BBC2-5ED7-48B2-89A8-F6864B5F0D05}">
      <dgm:prSet phldrT="[Text]"/>
      <dgm:spPr/>
      <dgm:t>
        <a:bodyPr/>
        <a:lstStyle/>
        <a:p>
          <a:r>
            <a:rPr lang="en-US" dirty="0" smtClean="0"/>
            <a:t>Work Experience?</a:t>
          </a:r>
          <a:endParaRPr lang="en-US" dirty="0"/>
        </a:p>
      </dgm:t>
    </dgm:pt>
    <dgm:pt modelId="{A4544523-1D57-494A-8DF3-67848A759D9E}" type="parTrans" cxnId="{C68E0D9A-2E1D-4A03-AC5D-D8B361C92D01}">
      <dgm:prSet/>
      <dgm:spPr/>
      <dgm:t>
        <a:bodyPr/>
        <a:lstStyle/>
        <a:p>
          <a:endParaRPr lang="en-US"/>
        </a:p>
      </dgm:t>
    </dgm:pt>
    <dgm:pt modelId="{0B4A2EC7-2F4F-4C00-A0BE-9B515C6E2A94}" type="sibTrans" cxnId="{C68E0D9A-2E1D-4A03-AC5D-D8B361C92D01}">
      <dgm:prSet/>
      <dgm:spPr/>
      <dgm:t>
        <a:bodyPr/>
        <a:lstStyle/>
        <a:p>
          <a:endParaRPr lang="en-US"/>
        </a:p>
      </dgm:t>
    </dgm:pt>
    <dgm:pt modelId="{D6C475B3-896D-4510-A644-DBF464ABD0FB}" type="pres">
      <dgm:prSet presAssocID="{EBE575A5-C12A-44C9-B7BC-F3A7AC2F725F}" presName="compositeShape" presStyleCnt="0">
        <dgm:presLayoutVars>
          <dgm:dir/>
          <dgm:resizeHandles/>
        </dgm:presLayoutVars>
      </dgm:prSet>
      <dgm:spPr/>
    </dgm:pt>
    <dgm:pt modelId="{5BC0E02D-BBC6-4C34-A0BC-64A9C0025989}" type="pres">
      <dgm:prSet presAssocID="{EBE575A5-C12A-44C9-B7BC-F3A7AC2F725F}" presName="pyramid" presStyleLbl="node1" presStyleIdx="0" presStyleCnt="1" custLinFactNeighborX="257" custLinFactNeighborY="5051"/>
      <dgm:spPr/>
    </dgm:pt>
    <dgm:pt modelId="{A614D4E3-A29B-4824-A2F8-8BB9CD245117}" type="pres">
      <dgm:prSet presAssocID="{EBE575A5-C12A-44C9-B7BC-F3A7AC2F725F}" presName="theList" presStyleCnt="0"/>
      <dgm:spPr/>
    </dgm:pt>
    <dgm:pt modelId="{5348B0FE-48CE-4947-A1C8-BF7B9F63B992}" type="pres">
      <dgm:prSet presAssocID="{D56EC2B9-4DBB-4C3F-924E-6AA0B1A1AE47}" presName="aNode" presStyleLbl="fgAcc1" presStyleIdx="0" presStyleCnt="5">
        <dgm:presLayoutVars>
          <dgm:bulletEnabled val="1"/>
        </dgm:presLayoutVars>
      </dgm:prSet>
      <dgm:spPr/>
      <dgm:t>
        <a:bodyPr/>
        <a:lstStyle/>
        <a:p>
          <a:endParaRPr lang="en-US"/>
        </a:p>
      </dgm:t>
    </dgm:pt>
    <dgm:pt modelId="{5D6AD0AC-305E-4D5B-A5C3-B5AAB0949787}" type="pres">
      <dgm:prSet presAssocID="{D56EC2B9-4DBB-4C3F-924E-6AA0B1A1AE47}" presName="aSpace" presStyleCnt="0"/>
      <dgm:spPr/>
    </dgm:pt>
    <dgm:pt modelId="{F83FD275-7308-436F-A2AD-922DD72B8C0E}" type="pres">
      <dgm:prSet presAssocID="{DF11BBC2-5ED7-48B2-89A8-F6864B5F0D05}" presName="aNode" presStyleLbl="fgAcc1" presStyleIdx="1" presStyleCnt="5">
        <dgm:presLayoutVars>
          <dgm:bulletEnabled val="1"/>
        </dgm:presLayoutVars>
      </dgm:prSet>
      <dgm:spPr/>
      <dgm:t>
        <a:bodyPr/>
        <a:lstStyle/>
        <a:p>
          <a:endParaRPr lang="en-US"/>
        </a:p>
      </dgm:t>
    </dgm:pt>
    <dgm:pt modelId="{BD7AEAAF-78FF-42E7-A087-364C34785901}" type="pres">
      <dgm:prSet presAssocID="{DF11BBC2-5ED7-48B2-89A8-F6864B5F0D05}" presName="aSpace" presStyleCnt="0"/>
      <dgm:spPr/>
    </dgm:pt>
    <dgm:pt modelId="{4C7E06BB-C8B8-4606-9A66-DD35333B2AB3}" type="pres">
      <dgm:prSet presAssocID="{906BD2FF-D310-4D26-A833-52EB1F9B9F6A}" presName="aNode" presStyleLbl="fgAcc1" presStyleIdx="2" presStyleCnt="5">
        <dgm:presLayoutVars>
          <dgm:bulletEnabled val="1"/>
        </dgm:presLayoutVars>
      </dgm:prSet>
      <dgm:spPr/>
      <dgm:t>
        <a:bodyPr/>
        <a:lstStyle/>
        <a:p>
          <a:endParaRPr lang="en-US"/>
        </a:p>
      </dgm:t>
    </dgm:pt>
    <dgm:pt modelId="{2C7588F1-7A56-4B86-8DA6-1D20E5E4E22B}" type="pres">
      <dgm:prSet presAssocID="{906BD2FF-D310-4D26-A833-52EB1F9B9F6A}" presName="aSpace" presStyleCnt="0"/>
      <dgm:spPr/>
    </dgm:pt>
    <dgm:pt modelId="{F3C7C774-1324-4478-B21C-EAA7ACF12895}" type="pres">
      <dgm:prSet presAssocID="{CE5BA9AB-25A8-44D8-B70F-04EA21AB22E2}" presName="aNode" presStyleLbl="fgAcc1" presStyleIdx="3" presStyleCnt="5">
        <dgm:presLayoutVars>
          <dgm:bulletEnabled val="1"/>
        </dgm:presLayoutVars>
      </dgm:prSet>
      <dgm:spPr/>
      <dgm:t>
        <a:bodyPr/>
        <a:lstStyle/>
        <a:p>
          <a:endParaRPr lang="en-US"/>
        </a:p>
      </dgm:t>
    </dgm:pt>
    <dgm:pt modelId="{31F58B49-275E-4D1C-9065-82245EB70D90}" type="pres">
      <dgm:prSet presAssocID="{CE5BA9AB-25A8-44D8-B70F-04EA21AB22E2}" presName="aSpace" presStyleCnt="0"/>
      <dgm:spPr/>
    </dgm:pt>
    <dgm:pt modelId="{15E1489B-B97E-4AD3-A175-1A5C0C1B9043}" type="pres">
      <dgm:prSet presAssocID="{A8EC9364-380A-4F60-9E16-52F79871CD9A}" presName="aNode" presStyleLbl="fgAcc1" presStyleIdx="4" presStyleCnt="5">
        <dgm:presLayoutVars>
          <dgm:bulletEnabled val="1"/>
        </dgm:presLayoutVars>
      </dgm:prSet>
      <dgm:spPr/>
      <dgm:t>
        <a:bodyPr/>
        <a:lstStyle/>
        <a:p>
          <a:endParaRPr lang="en-US"/>
        </a:p>
      </dgm:t>
    </dgm:pt>
    <dgm:pt modelId="{CF1B9A7E-C3A8-49DC-AB77-82E2F2B7817E}" type="pres">
      <dgm:prSet presAssocID="{A8EC9364-380A-4F60-9E16-52F79871CD9A}" presName="aSpace" presStyleCnt="0"/>
      <dgm:spPr/>
    </dgm:pt>
  </dgm:ptLst>
  <dgm:cxnLst>
    <dgm:cxn modelId="{1586E059-6321-4ACC-965B-61D82809CF93}" srcId="{EBE575A5-C12A-44C9-B7BC-F3A7AC2F725F}" destId="{A8EC9364-380A-4F60-9E16-52F79871CD9A}" srcOrd="4" destOrd="0" parTransId="{E74520CC-495D-48DF-84CA-A7798769873B}" sibTransId="{9F825DE1-EAC6-45A9-80F3-473E9A615AB9}"/>
    <dgm:cxn modelId="{C68E0D9A-2E1D-4A03-AC5D-D8B361C92D01}" srcId="{EBE575A5-C12A-44C9-B7BC-F3A7AC2F725F}" destId="{DF11BBC2-5ED7-48B2-89A8-F6864B5F0D05}" srcOrd="1" destOrd="0" parTransId="{A4544523-1D57-494A-8DF3-67848A759D9E}" sibTransId="{0B4A2EC7-2F4F-4C00-A0BE-9B515C6E2A94}"/>
    <dgm:cxn modelId="{299CBCBB-7F61-4E5F-AAD6-8B8285B0C0AC}" type="presOf" srcId="{D56EC2B9-4DBB-4C3F-924E-6AA0B1A1AE47}" destId="{5348B0FE-48CE-4947-A1C8-BF7B9F63B992}" srcOrd="0" destOrd="0" presId="urn:microsoft.com/office/officeart/2005/8/layout/pyramid2"/>
    <dgm:cxn modelId="{FCEB7601-07CE-462A-BD56-9A8E5FC9DE44}" srcId="{EBE575A5-C12A-44C9-B7BC-F3A7AC2F725F}" destId="{CE5BA9AB-25A8-44D8-B70F-04EA21AB22E2}" srcOrd="3" destOrd="0" parTransId="{892B55C8-8714-4FA7-A21F-BD35D7ED0992}" sibTransId="{AB072EFB-92ED-40D8-836C-3F626D9A8343}"/>
    <dgm:cxn modelId="{BBE7577C-CE63-455A-A490-6E5B54177C1E}" type="presOf" srcId="{EBE575A5-C12A-44C9-B7BC-F3A7AC2F725F}" destId="{D6C475B3-896D-4510-A644-DBF464ABD0FB}" srcOrd="0" destOrd="0" presId="urn:microsoft.com/office/officeart/2005/8/layout/pyramid2"/>
    <dgm:cxn modelId="{11633078-776A-4B6A-AAC4-BEFF40FFC220}" type="presOf" srcId="{A8EC9364-380A-4F60-9E16-52F79871CD9A}" destId="{15E1489B-B97E-4AD3-A175-1A5C0C1B9043}" srcOrd="0" destOrd="0" presId="urn:microsoft.com/office/officeart/2005/8/layout/pyramid2"/>
    <dgm:cxn modelId="{8C53C70B-346A-441B-A5D7-5E28B89AE1C0}" srcId="{EBE575A5-C12A-44C9-B7BC-F3A7AC2F725F}" destId="{906BD2FF-D310-4D26-A833-52EB1F9B9F6A}" srcOrd="2" destOrd="0" parTransId="{22176442-5DCF-466C-A0A1-AD4E153E2282}" sibTransId="{75CCC23F-E861-4F2E-B191-A6FC411F0250}"/>
    <dgm:cxn modelId="{DC5D8159-E38C-40DB-893C-D254C8018F8B}" type="presOf" srcId="{CE5BA9AB-25A8-44D8-B70F-04EA21AB22E2}" destId="{F3C7C774-1324-4478-B21C-EAA7ACF12895}" srcOrd="0" destOrd="0" presId="urn:microsoft.com/office/officeart/2005/8/layout/pyramid2"/>
    <dgm:cxn modelId="{1182817C-3B8C-4FC5-92AC-A863DE9E3453}" type="presOf" srcId="{906BD2FF-D310-4D26-A833-52EB1F9B9F6A}" destId="{4C7E06BB-C8B8-4606-9A66-DD35333B2AB3}" srcOrd="0" destOrd="0" presId="urn:microsoft.com/office/officeart/2005/8/layout/pyramid2"/>
    <dgm:cxn modelId="{ADC5994F-67A5-4883-8251-7FB2FF82C2E0}" type="presOf" srcId="{DF11BBC2-5ED7-48B2-89A8-F6864B5F0D05}" destId="{F83FD275-7308-436F-A2AD-922DD72B8C0E}" srcOrd="0" destOrd="0" presId="urn:microsoft.com/office/officeart/2005/8/layout/pyramid2"/>
    <dgm:cxn modelId="{5D53E200-5A4E-4043-938C-F77ACB901500}" srcId="{EBE575A5-C12A-44C9-B7BC-F3A7AC2F725F}" destId="{D56EC2B9-4DBB-4C3F-924E-6AA0B1A1AE47}" srcOrd="0" destOrd="0" parTransId="{1750BCB8-A82F-442B-AB0D-E646F63BD306}" sibTransId="{67B57D2A-674D-444E-BA24-8E0A5AA89552}"/>
    <dgm:cxn modelId="{DADB519F-496C-4267-B737-8E1D84D92B23}" type="presParOf" srcId="{D6C475B3-896D-4510-A644-DBF464ABD0FB}" destId="{5BC0E02D-BBC6-4C34-A0BC-64A9C0025989}" srcOrd="0" destOrd="0" presId="urn:microsoft.com/office/officeart/2005/8/layout/pyramid2"/>
    <dgm:cxn modelId="{E9F09F0A-C9A2-4AC2-B78D-92E202C71012}" type="presParOf" srcId="{D6C475B3-896D-4510-A644-DBF464ABD0FB}" destId="{A614D4E3-A29B-4824-A2F8-8BB9CD245117}" srcOrd="1" destOrd="0" presId="urn:microsoft.com/office/officeart/2005/8/layout/pyramid2"/>
    <dgm:cxn modelId="{4FBCA9F3-1087-4E9C-9600-8F3A6F74861F}" type="presParOf" srcId="{A614D4E3-A29B-4824-A2F8-8BB9CD245117}" destId="{5348B0FE-48CE-4947-A1C8-BF7B9F63B992}" srcOrd="0" destOrd="0" presId="urn:microsoft.com/office/officeart/2005/8/layout/pyramid2"/>
    <dgm:cxn modelId="{5736E286-F57F-49C6-B06C-92EEE5D3E120}" type="presParOf" srcId="{A614D4E3-A29B-4824-A2F8-8BB9CD245117}" destId="{5D6AD0AC-305E-4D5B-A5C3-B5AAB0949787}" srcOrd="1" destOrd="0" presId="urn:microsoft.com/office/officeart/2005/8/layout/pyramid2"/>
    <dgm:cxn modelId="{376BB48D-CB9D-4F12-8E47-BE4C05069501}" type="presParOf" srcId="{A614D4E3-A29B-4824-A2F8-8BB9CD245117}" destId="{F83FD275-7308-436F-A2AD-922DD72B8C0E}" srcOrd="2" destOrd="0" presId="urn:microsoft.com/office/officeart/2005/8/layout/pyramid2"/>
    <dgm:cxn modelId="{3F35262B-ED65-4169-9100-B4744E7C07C2}" type="presParOf" srcId="{A614D4E3-A29B-4824-A2F8-8BB9CD245117}" destId="{BD7AEAAF-78FF-42E7-A087-364C34785901}" srcOrd="3" destOrd="0" presId="urn:microsoft.com/office/officeart/2005/8/layout/pyramid2"/>
    <dgm:cxn modelId="{FD71C5B5-EB69-44BD-BCB9-6740635016ED}" type="presParOf" srcId="{A614D4E3-A29B-4824-A2F8-8BB9CD245117}" destId="{4C7E06BB-C8B8-4606-9A66-DD35333B2AB3}" srcOrd="4" destOrd="0" presId="urn:microsoft.com/office/officeart/2005/8/layout/pyramid2"/>
    <dgm:cxn modelId="{7D1F6255-87F3-40DE-AF84-607426DC5EB0}" type="presParOf" srcId="{A614D4E3-A29B-4824-A2F8-8BB9CD245117}" destId="{2C7588F1-7A56-4B86-8DA6-1D20E5E4E22B}" srcOrd="5" destOrd="0" presId="urn:microsoft.com/office/officeart/2005/8/layout/pyramid2"/>
    <dgm:cxn modelId="{AFBED189-583A-48C4-828E-3F87D0BC563A}" type="presParOf" srcId="{A614D4E3-A29B-4824-A2F8-8BB9CD245117}" destId="{F3C7C774-1324-4478-B21C-EAA7ACF12895}" srcOrd="6" destOrd="0" presId="urn:microsoft.com/office/officeart/2005/8/layout/pyramid2"/>
    <dgm:cxn modelId="{AABF3D48-714A-44C0-8D3C-107A77B20B9E}" type="presParOf" srcId="{A614D4E3-A29B-4824-A2F8-8BB9CD245117}" destId="{31F58B49-275E-4D1C-9065-82245EB70D90}" srcOrd="7" destOrd="0" presId="urn:microsoft.com/office/officeart/2005/8/layout/pyramid2"/>
    <dgm:cxn modelId="{704D9B4D-A016-4891-A02B-11A93E222E98}" type="presParOf" srcId="{A614D4E3-A29B-4824-A2F8-8BB9CD245117}" destId="{15E1489B-B97E-4AD3-A175-1A5C0C1B9043}" srcOrd="8" destOrd="0" presId="urn:microsoft.com/office/officeart/2005/8/layout/pyramid2"/>
    <dgm:cxn modelId="{4E37E330-57E5-4BF7-B55E-7DA0B763B649}" type="presParOf" srcId="{A614D4E3-A29B-4824-A2F8-8BB9CD245117}" destId="{CF1B9A7E-C3A8-49DC-AB77-82E2F2B7817E}"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0E02D-BBC6-4C34-A0BC-64A9C0025989}">
      <dsp:nvSpPr>
        <dsp:cNvPr id="0" name=""/>
        <dsp:cNvSpPr/>
      </dsp:nvSpPr>
      <dsp:spPr>
        <a:xfrm>
          <a:off x="1872956" y="0"/>
          <a:ext cx="3916363" cy="3916363"/>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48B0FE-48CE-4947-A1C8-BF7B9F63B992}">
      <dsp:nvSpPr>
        <dsp:cNvPr id="0" name=""/>
        <dsp:cNvSpPr/>
      </dsp:nvSpPr>
      <dsp:spPr>
        <a:xfrm>
          <a:off x="3821072" y="392018"/>
          <a:ext cx="2545635" cy="55685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Employment?</a:t>
          </a:r>
          <a:endParaRPr lang="en-US" sz="2100" kern="1200" dirty="0"/>
        </a:p>
      </dsp:txBody>
      <dsp:txXfrm>
        <a:off x="3848256" y="419202"/>
        <a:ext cx="2491267" cy="502489"/>
      </dsp:txXfrm>
    </dsp:sp>
    <dsp:sp modelId="{F83FD275-7308-436F-A2AD-922DD72B8C0E}">
      <dsp:nvSpPr>
        <dsp:cNvPr id="0" name=""/>
        <dsp:cNvSpPr/>
      </dsp:nvSpPr>
      <dsp:spPr>
        <a:xfrm>
          <a:off x="3821072" y="1018483"/>
          <a:ext cx="2545635" cy="55685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Work Experience?</a:t>
          </a:r>
          <a:endParaRPr lang="en-US" sz="2100" kern="1200" dirty="0"/>
        </a:p>
      </dsp:txBody>
      <dsp:txXfrm>
        <a:off x="3848256" y="1045667"/>
        <a:ext cx="2491267" cy="502489"/>
      </dsp:txXfrm>
    </dsp:sp>
    <dsp:sp modelId="{4C7E06BB-C8B8-4606-9A66-DD35333B2AB3}">
      <dsp:nvSpPr>
        <dsp:cNvPr id="0" name=""/>
        <dsp:cNvSpPr/>
      </dsp:nvSpPr>
      <dsp:spPr>
        <a:xfrm>
          <a:off x="3821072" y="1644948"/>
          <a:ext cx="2545635" cy="55685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MMT at Wilson</a:t>
          </a:r>
          <a:endParaRPr lang="en-US" sz="2100" kern="1200" dirty="0"/>
        </a:p>
      </dsp:txBody>
      <dsp:txXfrm>
        <a:off x="3848256" y="1672132"/>
        <a:ext cx="2491267" cy="502489"/>
      </dsp:txXfrm>
    </dsp:sp>
    <dsp:sp modelId="{F3C7C774-1324-4478-B21C-EAA7ACF12895}">
      <dsp:nvSpPr>
        <dsp:cNvPr id="0" name=""/>
        <dsp:cNvSpPr/>
      </dsp:nvSpPr>
      <dsp:spPr>
        <a:xfrm>
          <a:off x="3821072" y="2271414"/>
          <a:ext cx="2545635" cy="55685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Academies</a:t>
          </a:r>
          <a:endParaRPr lang="en-US" sz="2100" kern="1200" dirty="0"/>
        </a:p>
      </dsp:txBody>
      <dsp:txXfrm>
        <a:off x="3848256" y="2298598"/>
        <a:ext cx="2491267" cy="502489"/>
      </dsp:txXfrm>
    </dsp:sp>
    <dsp:sp modelId="{15E1489B-B97E-4AD3-A175-1A5C0C1B9043}">
      <dsp:nvSpPr>
        <dsp:cNvPr id="0" name=""/>
        <dsp:cNvSpPr/>
      </dsp:nvSpPr>
      <dsp:spPr>
        <a:xfrm>
          <a:off x="3821072" y="2897879"/>
          <a:ext cx="2545635" cy="55685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Assessment</a:t>
          </a:r>
          <a:endParaRPr lang="en-US" sz="2100" kern="1200" dirty="0"/>
        </a:p>
      </dsp:txBody>
      <dsp:txXfrm>
        <a:off x="3848256" y="2925063"/>
        <a:ext cx="2491267" cy="50248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33A83-9FE6-4167-9210-017B557DD537}" type="datetimeFigureOut">
              <a:rPr lang="en-US" smtClean="0"/>
              <a:t>5/21/2021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739C5D-EE58-488E-A8EF-4B3C87CA579E}" type="slidenum">
              <a:rPr lang="en-US" smtClean="0"/>
              <a:t>‹#›</a:t>
            </a:fld>
            <a:endParaRPr lang="en-US"/>
          </a:p>
        </p:txBody>
      </p:sp>
    </p:spTree>
    <p:extLst>
      <p:ext uri="{BB962C8B-B14F-4D97-AF65-F5344CB8AC3E}">
        <p14:creationId xmlns:p14="http://schemas.microsoft.com/office/powerpoint/2010/main" val="2752016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Awareness – looking</a:t>
            </a:r>
            <a:r>
              <a:rPr lang="en-US" baseline="0" dirty="0" smtClean="0"/>
              <a:t> at Skills, Values, Interests , Interest, personality – </a:t>
            </a:r>
          </a:p>
          <a:p>
            <a:r>
              <a:rPr lang="en-US" baseline="0" dirty="0" smtClean="0"/>
              <a:t>Looking at your strengths and weaknesses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a:t>
            </a:r>
            <a:r>
              <a:rPr lang="en-US" dirty="0" smtClean="0"/>
              <a:t>mportant both in choosing the right career and also for success in applications and interviews where you will find many questions which test whether you have been through this process. </a:t>
            </a:r>
          </a:p>
          <a:p>
            <a:endParaRPr lang="en-US" dirty="0" smtClean="0"/>
          </a:p>
          <a:p>
            <a:endParaRPr lang="en-US" dirty="0" smtClean="0"/>
          </a:p>
          <a:p>
            <a:r>
              <a:rPr lang="en-US" dirty="0" smtClean="0"/>
              <a:t>Opportunity Awareness</a:t>
            </a:r>
          </a:p>
          <a:p>
            <a:r>
              <a:rPr lang="en-US" dirty="0" smtClean="0"/>
              <a:t>the next stage is to </a:t>
            </a:r>
            <a:r>
              <a:rPr lang="en-US" b="1" dirty="0" smtClean="0"/>
              <a:t>gather information on the opportunities open to you</a:t>
            </a:r>
            <a:endParaRPr lang="en-US" dirty="0" smtClean="0"/>
          </a:p>
          <a:p>
            <a:endParaRPr lang="en-US" dirty="0" smtClean="0"/>
          </a:p>
          <a:p>
            <a:endParaRPr lang="en-US" dirty="0" smtClean="0"/>
          </a:p>
          <a:p>
            <a:r>
              <a:rPr lang="en-US" dirty="0" smtClean="0"/>
              <a:t>Decision Making</a:t>
            </a:r>
          </a:p>
          <a:p>
            <a:r>
              <a:rPr lang="en-US" dirty="0" smtClean="0"/>
              <a:t>Taking Action</a:t>
            </a:r>
          </a:p>
          <a:p>
            <a:endParaRPr lang="en-US" dirty="0"/>
          </a:p>
        </p:txBody>
      </p:sp>
      <p:sp>
        <p:nvSpPr>
          <p:cNvPr id="4" name="Slide Number Placeholder 3"/>
          <p:cNvSpPr>
            <a:spLocks noGrp="1"/>
          </p:cNvSpPr>
          <p:nvPr>
            <p:ph type="sldNum" sz="quarter" idx="10"/>
          </p:nvPr>
        </p:nvSpPr>
        <p:spPr/>
        <p:txBody>
          <a:bodyPr/>
          <a:lstStyle/>
          <a:p>
            <a:fld id="{F7739C5D-EE58-488E-A8EF-4B3C87CA579E}" type="slidenum">
              <a:rPr lang="en-US" smtClean="0"/>
              <a:t>5</a:t>
            </a:fld>
            <a:endParaRPr lang="en-US"/>
          </a:p>
        </p:txBody>
      </p:sp>
    </p:spTree>
    <p:extLst>
      <p:ext uri="{BB962C8B-B14F-4D97-AF65-F5344CB8AC3E}">
        <p14:creationId xmlns:p14="http://schemas.microsoft.com/office/powerpoint/2010/main" val="1653724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49E67-4E5F-4B77-B663-EFB8FB4E22CE}" type="slidenum">
              <a:rPr lang="en-US" smtClean="0"/>
              <a:t>22</a:t>
            </a:fld>
            <a:endParaRPr lang="en-US" dirty="0"/>
          </a:p>
        </p:txBody>
      </p:sp>
    </p:spTree>
    <p:extLst>
      <p:ext uri="{BB962C8B-B14F-4D97-AF65-F5344CB8AC3E}">
        <p14:creationId xmlns:p14="http://schemas.microsoft.com/office/powerpoint/2010/main" val="1565145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49E67-4E5F-4B77-B663-EFB8FB4E22CE}" type="slidenum">
              <a:rPr lang="en-US" smtClean="0"/>
              <a:t>24</a:t>
            </a:fld>
            <a:endParaRPr lang="en-US" dirty="0"/>
          </a:p>
        </p:txBody>
      </p:sp>
    </p:spTree>
    <p:extLst>
      <p:ext uri="{BB962C8B-B14F-4D97-AF65-F5344CB8AC3E}">
        <p14:creationId xmlns:p14="http://schemas.microsoft.com/office/powerpoint/2010/main" val="2332683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49E67-4E5F-4B77-B663-EFB8FB4E22CE}" type="slidenum">
              <a:rPr lang="en-US" smtClean="0"/>
              <a:t>26</a:t>
            </a:fld>
            <a:endParaRPr lang="en-US" dirty="0"/>
          </a:p>
        </p:txBody>
      </p:sp>
    </p:spTree>
    <p:extLst>
      <p:ext uri="{BB962C8B-B14F-4D97-AF65-F5344CB8AC3E}">
        <p14:creationId xmlns:p14="http://schemas.microsoft.com/office/powerpoint/2010/main" val="3657447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not only did we have these 3 camps in </a:t>
            </a:r>
            <a:r>
              <a:rPr lang="en-US" baseline="0" dirty="0" err="1" smtClean="0"/>
              <a:t>southside</a:t>
            </a:r>
            <a:r>
              <a:rPr lang="en-US" baseline="0" dirty="0" smtClean="0"/>
              <a:t> we also had a camp at ‘Wilson </a:t>
            </a:r>
            <a:r>
              <a:rPr lang="en-US" baseline="0" dirty="0" err="1" smtClean="0"/>
              <a:t>Workfoce</a:t>
            </a:r>
            <a:r>
              <a:rPr lang="en-US" baseline="0" dirty="0" smtClean="0"/>
              <a:t> and Rehabilitation Center.</a:t>
            </a:r>
          </a:p>
          <a:p>
            <a:endParaRPr lang="en-US" baseline="0" dirty="0" smtClean="0"/>
          </a:p>
          <a:p>
            <a:r>
              <a:rPr lang="en-US" baseline="0" dirty="0" smtClean="0"/>
              <a:t>This was a </a:t>
            </a:r>
            <a:r>
              <a:rPr lang="en-US" baseline="0" dirty="0" err="1" smtClean="0"/>
              <a:t>residentil</a:t>
            </a:r>
            <a:r>
              <a:rPr lang="en-US" baseline="0" dirty="0" smtClean="0"/>
              <a:t> academy that was also a week long. This was </a:t>
            </a:r>
            <a:r>
              <a:rPr lang="en-US" baseline="0" dirty="0" err="1" smtClean="0"/>
              <a:t>soley</a:t>
            </a:r>
            <a:r>
              <a:rPr lang="en-US" baseline="0" dirty="0" smtClean="0"/>
              <a:t> an academy for IWD. They worked on purifying and bottling well water. Like the other camps  - tours were included as well as a presentation at the end.</a:t>
            </a:r>
          </a:p>
          <a:p>
            <a:endParaRPr lang="en-US" baseline="0" dirty="0" smtClean="0"/>
          </a:p>
          <a:p>
            <a:endParaRPr lang="en-US" baseline="0" dirty="0" smtClean="0"/>
          </a:p>
          <a:p>
            <a:r>
              <a:rPr lang="en-US" baseline="0" dirty="0" err="1" smtClean="0"/>
              <a:t>Whats</a:t>
            </a:r>
            <a:r>
              <a:rPr lang="en-US" baseline="0" dirty="0" smtClean="0"/>
              <a:t> exciting about this camp – it also lets the student consider additional training at WWRC. </a:t>
            </a:r>
          </a:p>
          <a:p>
            <a:endParaRPr lang="en-US" baseline="0" dirty="0" smtClean="0"/>
          </a:p>
          <a:p>
            <a:r>
              <a:rPr lang="en-US" baseline="0" dirty="0" smtClean="0"/>
              <a:t>This past august, WWRC started a Manufacturers Technician Training. This training is an 18 week class. At the end of this training students can potentially come away with 4 nationally recognized </a:t>
            </a:r>
            <a:r>
              <a:rPr lang="en-US" baseline="0" dirty="0" err="1" smtClean="0"/>
              <a:t>credentails</a:t>
            </a:r>
            <a:endParaRPr lang="en-US" baseline="0" dirty="0" smtClean="0"/>
          </a:p>
          <a:p>
            <a:r>
              <a:rPr lang="en-US" baseline="0" dirty="0" smtClean="0"/>
              <a:t>	Career Readiness Certificate (Several manufacturers in VA require this for application)</a:t>
            </a:r>
          </a:p>
          <a:p>
            <a:r>
              <a:rPr lang="en-US" baseline="0" dirty="0" smtClean="0"/>
              <a:t>	OSHA 10 </a:t>
            </a:r>
          </a:p>
          <a:p>
            <a:r>
              <a:rPr lang="en-US" baseline="0" dirty="0" smtClean="0"/>
              <a:t>	Manufacturing Specialist certificate</a:t>
            </a:r>
          </a:p>
          <a:p>
            <a:r>
              <a:rPr lang="en-US" baseline="0" dirty="0" smtClean="0"/>
              <a:t>	Manufacturing Technician 1 certificate</a:t>
            </a:r>
          </a:p>
          <a:p>
            <a:endParaRPr lang="en-US" baseline="0" dirty="0" smtClean="0"/>
          </a:p>
          <a:p>
            <a:pPr marL="64008" indent="0">
              <a:buNone/>
            </a:pPr>
            <a:r>
              <a:rPr lang="en-US" sz="1400" kern="1200" dirty="0" smtClean="0">
                <a:solidFill>
                  <a:schemeClr val="tx1"/>
                </a:solidFill>
                <a:latin typeface="+mn-lt"/>
                <a:ea typeface="+mn-ea"/>
                <a:cs typeface="+mn-cs"/>
              </a:rPr>
              <a:t>Purpose of the WWRC Manufacturing Academy</a:t>
            </a:r>
          </a:p>
          <a:p>
            <a:pPr lvl="0"/>
            <a:r>
              <a:rPr lang="en-US" sz="1200" i="1" kern="1200" dirty="0" smtClean="0">
                <a:solidFill>
                  <a:schemeClr val="tx1"/>
                </a:solidFill>
                <a:latin typeface="+mn-lt"/>
                <a:ea typeface="+mn-ea"/>
                <a:cs typeface="+mn-cs"/>
              </a:rPr>
              <a:t>To create interest</a:t>
            </a:r>
            <a:r>
              <a:rPr lang="en-US" sz="1200" kern="1200" dirty="0" smtClean="0">
                <a:solidFill>
                  <a:schemeClr val="tx1"/>
                </a:solidFill>
                <a:latin typeface="+mn-lt"/>
                <a:ea typeface="+mn-ea"/>
                <a:cs typeface="+mn-cs"/>
              </a:rPr>
              <a:t> in the STEM field for PERT age students  	who have been assessed and found to  have the 	ability and an interest in attending a ‘hands-on’ 	technical learning experience on the WWRC 	campus in the area of modern manufacturing</a:t>
            </a:r>
          </a:p>
          <a:p>
            <a:pPr lvl="0"/>
            <a:r>
              <a:rPr lang="en-US" sz="1200" i="1" kern="1200" dirty="0" smtClean="0">
                <a:solidFill>
                  <a:schemeClr val="tx1"/>
                </a:solidFill>
                <a:latin typeface="+mn-lt"/>
                <a:ea typeface="+mn-ea"/>
                <a:cs typeface="+mn-cs"/>
              </a:rPr>
              <a:t>To enhance critical thinking</a:t>
            </a:r>
            <a:r>
              <a:rPr lang="en-US" sz="1200" kern="1200" dirty="0" smtClean="0">
                <a:solidFill>
                  <a:schemeClr val="tx1"/>
                </a:solidFill>
                <a:latin typeface="+mn-lt"/>
                <a:ea typeface="+mn-ea"/>
                <a:cs typeface="+mn-cs"/>
              </a:rPr>
              <a:t> skills as they relate to process 	flow development, team and group interaction </a:t>
            </a:r>
          </a:p>
          <a:p>
            <a:pPr lvl="0"/>
            <a:r>
              <a:rPr lang="en-US" sz="1200" kern="1200" dirty="0" smtClean="0">
                <a:solidFill>
                  <a:schemeClr val="tx1"/>
                </a:solidFill>
                <a:latin typeface="+mn-lt"/>
                <a:ea typeface="+mn-ea"/>
                <a:cs typeface="+mn-cs"/>
              </a:rPr>
              <a:t>The enhance development of self-confidence through 	the positive learning aspects of the camp experience</a:t>
            </a:r>
          </a:p>
          <a:p>
            <a:pPr lvl="0"/>
            <a:r>
              <a:rPr lang="en-US" sz="1200" i="1" kern="1200" dirty="0" smtClean="0">
                <a:solidFill>
                  <a:schemeClr val="tx1"/>
                </a:solidFill>
                <a:latin typeface="+mn-lt"/>
                <a:ea typeface="+mn-ea"/>
                <a:cs typeface="+mn-cs"/>
              </a:rPr>
              <a:t>To augment future enrollment needs</a:t>
            </a:r>
            <a:r>
              <a:rPr lang="en-US" sz="1200" kern="1200" dirty="0" smtClean="0">
                <a:solidFill>
                  <a:schemeClr val="tx1"/>
                </a:solidFill>
                <a:latin typeface="+mn-lt"/>
                <a:ea typeface="+mn-ea"/>
                <a:cs typeface="+mn-cs"/>
              </a:rPr>
              <a:t> of the MTT-MT1 	training program by providing a pipeline of potential 	clients already introduced to many of the basic 	principles of manufacturing </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5D59A54-3378-4949-AA1E-2D4CC56E99D9}" type="slidenum">
              <a:rPr lang="en-US" smtClean="0"/>
              <a:pPr/>
              <a:t>27</a:t>
            </a:fld>
            <a:endParaRPr lang="en-US" dirty="0"/>
          </a:p>
        </p:txBody>
      </p:sp>
    </p:spTree>
    <p:extLst>
      <p:ext uri="{BB962C8B-B14F-4D97-AF65-F5344CB8AC3E}">
        <p14:creationId xmlns:p14="http://schemas.microsoft.com/office/powerpoint/2010/main" val="3898005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partnered with the Virginia Manufacturers Association to</a:t>
            </a:r>
            <a:r>
              <a:rPr lang="en-US" baseline="0" dirty="0" smtClean="0"/>
              <a:t> work closely with employers.  This is where my position has come in as the CPID VMA Liaison. My office is located at their headquarters and I work directly with VMA members. This has been invaluable. Not only have I been able to meet employers but I’m learning about the credentials needed for manufacturing, issues that manufacturers face, and what they need in their employees.  I am also working with VMA to develop a tool to assess Lean manufacturing, universal design and assistive Technology within a manufacturing plant. With this we are working to show Virginia manufacturers how accessibility and accommodations benefit business. </a:t>
            </a:r>
          </a:p>
          <a:p>
            <a:endParaRPr lang="en-US" baseline="0" dirty="0" smtClean="0"/>
          </a:p>
          <a:p>
            <a:r>
              <a:rPr lang="en-US" baseline="0" dirty="0" smtClean="0"/>
              <a:t>VMA though their Manufacturing Skills Institute has developed certifications that are state and nationally recognized. CPID is especially interested in their Manufacturing Skills Certificate and Manufacturing Technician 1 certificate. </a:t>
            </a:r>
          </a:p>
          <a:p>
            <a:endParaRPr lang="en-US" baseline="0" dirty="0" smtClean="0"/>
          </a:p>
          <a:p>
            <a:r>
              <a:rPr lang="en-US" baseline="0" dirty="0" smtClean="0"/>
              <a:t>I have also learned more about VMA’s Dream it. Do it. An outreach created by manufacturers to address the interest gap. This outreach involves week long camps that help youth explore advanced manufacturing. They have also developed the Dream It. Do it. Website that helps students explore careers and even includes a budget activity to show students how much they need to earn depending on the car/apartment/phone/social choices they make. </a:t>
            </a:r>
          </a:p>
          <a:p>
            <a:endParaRPr lang="en-US" dirty="0"/>
          </a:p>
        </p:txBody>
      </p:sp>
      <p:sp>
        <p:nvSpPr>
          <p:cNvPr id="4" name="Slide Number Placeholder 3"/>
          <p:cNvSpPr>
            <a:spLocks noGrp="1"/>
          </p:cNvSpPr>
          <p:nvPr>
            <p:ph type="sldNum" sz="quarter" idx="10"/>
          </p:nvPr>
        </p:nvSpPr>
        <p:spPr/>
        <p:txBody>
          <a:bodyPr/>
          <a:lstStyle/>
          <a:p>
            <a:fld id="{F7739C5D-EE58-488E-A8EF-4B3C87CA579E}" type="slidenum">
              <a:rPr lang="en-US" smtClean="0"/>
              <a:t>28</a:t>
            </a:fld>
            <a:endParaRPr lang="en-US"/>
          </a:p>
        </p:txBody>
      </p:sp>
    </p:spTree>
    <p:extLst>
      <p:ext uri="{BB962C8B-B14F-4D97-AF65-F5344CB8AC3E}">
        <p14:creationId xmlns:p14="http://schemas.microsoft.com/office/powerpoint/2010/main" val="4015906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defining</a:t>
            </a:r>
            <a:r>
              <a:rPr lang="en-US" baseline="0" dirty="0" smtClean="0"/>
              <a:t> aspects of Career Pathways is the flexibility of training and supports available.  This summer in Region 8 we will sponsor three Five Day Summer Academies in partnership with  the Virginia Manufacturers Association Dream It Do It  camps, the South Central Workforce Development Board and Virginia Southside Community College to introduce students to manufacturing.  The three academies will focus on 3D Printing, Robotics and Welding.  They will also participate in a tour of Drone factory. </a:t>
            </a:r>
          </a:p>
          <a:p>
            <a:endParaRPr lang="en-US" baseline="0" dirty="0" smtClean="0"/>
          </a:p>
          <a:p>
            <a:r>
              <a:rPr lang="en-US" baseline="0" dirty="0" smtClean="0"/>
              <a:t>Kate Kaegi will meet with the students beforehand for brief individualized vocational evaluation prior to the camp. This will give the students and instructors an idea of what supports are needed.</a:t>
            </a:r>
          </a:p>
          <a:p>
            <a:endParaRPr lang="en-US" baseline="0" dirty="0" smtClean="0"/>
          </a:p>
          <a:p>
            <a:r>
              <a:rPr lang="en-US" baseline="0" dirty="0" smtClean="0"/>
              <a:t>We are in the process of hiring an AT Specialist who will work to support CPID participants. We will also establish an AT loaner library so that participants can try out equipment and software before counselors commit to purchase. </a:t>
            </a:r>
          </a:p>
          <a:p>
            <a:endParaRPr lang="en-US" baseline="0" dirty="0" smtClean="0"/>
          </a:p>
          <a:p>
            <a:r>
              <a:rPr lang="en-US" baseline="0" dirty="0" smtClean="0"/>
              <a:t>If WILSON WRC is not the right setting for a consumer, multiple entry and exit points are an important part of Career Pathways. There are other entry points to the nationally recognized MSI Certifications including local community colleges and Workforce Centers.  We are partnering with Adult Education and the Virginia Adult Learning Resource Center to offer academic supports to Career Pathways participants through Plugged In and other programs.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5D59A54-3378-4949-AA1E-2D4CC56E99D9}" type="slidenum">
              <a:rPr lang="en-US" smtClean="0"/>
              <a:pPr/>
              <a:t>29</a:t>
            </a:fld>
            <a:endParaRPr lang="en-US" dirty="0"/>
          </a:p>
        </p:txBody>
      </p:sp>
    </p:spTree>
    <p:extLst>
      <p:ext uri="{BB962C8B-B14F-4D97-AF65-F5344CB8AC3E}">
        <p14:creationId xmlns:p14="http://schemas.microsoft.com/office/powerpoint/2010/main" val="2385308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 indent="0">
              <a:buNone/>
            </a:pPr>
            <a:r>
              <a:rPr lang="en-US" sz="1200" dirty="0" smtClean="0"/>
              <a:t>Sample MT1 Job Titles:  </a:t>
            </a:r>
          </a:p>
          <a:p>
            <a:r>
              <a:rPr lang="en-US" sz="1200" dirty="0" smtClean="0"/>
              <a:t>Operator</a:t>
            </a:r>
          </a:p>
          <a:p>
            <a:r>
              <a:rPr lang="en-US" sz="1200" dirty="0" smtClean="0"/>
              <a:t>Production Operator</a:t>
            </a:r>
          </a:p>
          <a:p>
            <a:r>
              <a:rPr lang="en-US" sz="1200" dirty="0" smtClean="0"/>
              <a:t>Production Technician</a:t>
            </a:r>
          </a:p>
          <a:p>
            <a:r>
              <a:rPr lang="en-US" sz="1200" dirty="0" smtClean="0"/>
              <a:t>Technician, </a:t>
            </a:r>
          </a:p>
          <a:p>
            <a:r>
              <a:rPr lang="en-US" sz="1200" dirty="0" smtClean="0"/>
              <a:t>Warehouse and ingredient worker</a:t>
            </a:r>
          </a:p>
          <a:p>
            <a:r>
              <a:rPr lang="en-US" sz="1200" dirty="0" smtClean="0"/>
              <a:t>Maintenance worker</a:t>
            </a:r>
          </a:p>
          <a:p>
            <a:r>
              <a:rPr lang="en-US" sz="1200" dirty="0" smtClean="0"/>
              <a:t>Manufacturing Technician </a:t>
            </a:r>
          </a:p>
          <a:p>
            <a:r>
              <a:rPr lang="en-US" sz="1200" dirty="0" smtClean="0"/>
              <a:t>Production Manufacturing Specialist</a:t>
            </a:r>
          </a:p>
          <a:p>
            <a:endParaRPr lang="en-US" dirty="0"/>
          </a:p>
        </p:txBody>
      </p:sp>
      <p:sp>
        <p:nvSpPr>
          <p:cNvPr id="4" name="Slide Number Placeholder 3"/>
          <p:cNvSpPr>
            <a:spLocks noGrp="1"/>
          </p:cNvSpPr>
          <p:nvPr>
            <p:ph type="sldNum" sz="quarter" idx="10"/>
          </p:nvPr>
        </p:nvSpPr>
        <p:spPr/>
        <p:txBody>
          <a:bodyPr/>
          <a:lstStyle/>
          <a:p>
            <a:fld id="{27EC3C91-B950-4928-AFD8-96858A4521E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08221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Virginia </a:t>
            </a:r>
            <a:r>
              <a:rPr lang="en-US" baseline="0" dirty="0" smtClean="0"/>
              <a:t>has an overall State Career Pathways as well as our own separate CPID grant.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state wide Virginia Career Pathways has been in existence for close to ten years,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CPID is aligned with this state group.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define the goals of a career pathways we look at a </a:t>
            </a:r>
          </a:p>
          <a:p>
            <a:pPr marL="0" indent="0">
              <a:buNone/>
            </a:pPr>
            <a:r>
              <a:rPr lang="en-US" dirty="0" smtClean="0"/>
              <a:t>A combination of rigorous and high-quality education, training, and other services that </a:t>
            </a:r>
          </a:p>
          <a:p>
            <a:pPr lvl="0"/>
            <a:r>
              <a:rPr lang="en-US" b="1" dirty="0" smtClean="0"/>
              <a:t>Meet an individual’s education and career goals; </a:t>
            </a:r>
          </a:p>
          <a:p>
            <a:pPr lvl="0"/>
            <a:r>
              <a:rPr lang="en-US" b="1" dirty="0" smtClean="0"/>
              <a:t>Are aligned with the skill needs of industries in the State or regional economy; </a:t>
            </a:r>
          </a:p>
          <a:p>
            <a:pPr lvl="0"/>
            <a:r>
              <a:rPr lang="en-US" b="1" dirty="0" smtClean="0"/>
              <a:t>Help the individual to attain a recognized secondary or postsecondary credential; and </a:t>
            </a:r>
          </a:p>
          <a:p>
            <a:pPr lvl="0"/>
            <a:r>
              <a:rPr lang="en-US" b="1" dirty="0" smtClean="0"/>
              <a:t>Enable the individual to enter or advance within a specific occupation or occupational cluster.</a:t>
            </a:r>
          </a:p>
          <a:p>
            <a:pPr lvl="0"/>
            <a:endParaRPr lang="en-US" b="1" dirty="0" smtClean="0"/>
          </a:p>
          <a:p>
            <a:pPr lvl="0"/>
            <a:r>
              <a:rPr lang="en-US" b="1" dirty="0" smtClean="0"/>
              <a:t>Since</a:t>
            </a:r>
            <a:r>
              <a:rPr lang="en-US" b="1" baseline="0" dirty="0" smtClean="0"/>
              <a:t> I’m at heart a vocational Evaluator – I like to break things down. So I look at how to best explain a career pathway to a student/teacher/parent – So I use the example of Nursing…</a:t>
            </a:r>
          </a:p>
          <a:p>
            <a:pPr lvl="0"/>
            <a:endParaRPr lang="en-US" b="1" baseline="0" dirty="0" smtClean="0"/>
          </a:p>
          <a:p>
            <a:pPr lvl="0"/>
            <a:r>
              <a:rPr lang="en-US" b="1" baseline="0" dirty="0" smtClean="0"/>
              <a:t>This is a field that has a clearly defined outline. A student knows what credential/</a:t>
            </a:r>
            <a:r>
              <a:rPr lang="en-US" b="1" baseline="0" dirty="0" err="1" smtClean="0"/>
              <a:t>Liscense</a:t>
            </a:r>
            <a:r>
              <a:rPr lang="en-US" b="1" baseline="0" dirty="0" smtClean="0"/>
              <a:t> they need to move ahead. You start out as a nurses aide to CAN to LPN to RN etc. You know where you can go for school, for work and a good idea of pay. </a:t>
            </a:r>
          </a:p>
          <a:p>
            <a:pPr lvl="0"/>
            <a:endParaRPr lang="en-US" b="1" baseline="0" dirty="0" smtClean="0"/>
          </a:p>
          <a:p>
            <a:pPr lvl="0"/>
            <a:r>
              <a:rPr lang="en-US" b="1" baseline="0" dirty="0" smtClean="0"/>
              <a:t>Unfortunately most careers aren’t that clearly defined. </a:t>
            </a:r>
          </a:p>
          <a:p>
            <a:pPr lvl="0"/>
            <a:endParaRPr lang="en-US" b="1" baseline="0" dirty="0" smtClean="0"/>
          </a:p>
          <a:p>
            <a:pPr lvl="0"/>
            <a:r>
              <a:rPr lang="en-US" b="1" baseline="0" dirty="0" smtClean="0"/>
              <a:t>This is where the Career Pathways both our statewide and our CPID grant are trying to work out. </a:t>
            </a:r>
          </a:p>
          <a:p>
            <a:pPr lvl="0"/>
            <a:endParaRPr lang="en-US" b="1" baseline="0" dirty="0" smtClean="0"/>
          </a:p>
          <a:p>
            <a:pPr lvl="0"/>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134B2A-1A01-4358-B054-05886F432A07}" type="slidenum">
              <a:rPr lang="en-US" smtClean="0"/>
              <a:t>6</a:t>
            </a:fld>
            <a:endParaRPr lang="en-US" dirty="0"/>
          </a:p>
        </p:txBody>
      </p:sp>
    </p:spTree>
    <p:extLst>
      <p:ext uri="{BB962C8B-B14F-4D97-AF65-F5344CB8AC3E}">
        <p14:creationId xmlns:p14="http://schemas.microsoft.com/office/powerpoint/2010/main" val="124356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Going</a:t>
            </a:r>
            <a:r>
              <a:rPr lang="en-US" baseline="0" dirty="0" smtClean="0"/>
              <a:t> on to the next slide, </a:t>
            </a:r>
            <a:r>
              <a:rPr lang="en-US" dirty="0" smtClean="0"/>
              <a:t>The career Pathways</a:t>
            </a:r>
            <a:r>
              <a:rPr lang="en-US" baseline="0" dirty="0" smtClean="0"/>
              <a:t> for individuals with Disabilities grant was awarded in the fall of 2015. This federal grant was awarded to 4 different states. Today, I will  discuss how Virginia’s approach is a bit different then other states that are receiving this grant.</a:t>
            </a:r>
          </a:p>
          <a:p>
            <a:endParaRPr lang="en-US" dirty="0" smtClean="0"/>
          </a:p>
          <a:p>
            <a:r>
              <a:rPr lang="en-US" dirty="0" smtClean="0"/>
              <a:t>So this grant is 5</a:t>
            </a:r>
            <a:r>
              <a:rPr lang="en-US" sz="1200" b="1" kern="1200" dirty="0" smtClean="0">
                <a:solidFill>
                  <a:schemeClr val="tx1"/>
                </a:solidFill>
                <a:effectLst/>
                <a:latin typeface="+mn-lt"/>
                <a:ea typeface="+mn-ea"/>
                <a:cs typeface="+mn-cs"/>
              </a:rPr>
              <a:t> years, a total of $4.3 million in Federal funds</a:t>
            </a:r>
          </a:p>
          <a:p>
            <a:endParaRPr lang="en-US" sz="3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Grant awarded to Virginia Departments for Aging and Rehabilitative Services (DARS) and for the Blind and Vision Impaired (DBVI). This is interesting</a:t>
            </a:r>
            <a:r>
              <a:rPr lang="en-US" sz="1200" b="1" kern="1200" baseline="0" dirty="0" smtClean="0">
                <a:solidFill>
                  <a:schemeClr val="tx1"/>
                </a:solidFill>
                <a:effectLst/>
                <a:latin typeface="+mn-lt"/>
                <a:ea typeface="+mn-ea"/>
                <a:cs typeface="+mn-cs"/>
              </a:rPr>
              <a:t> to note because here in </a:t>
            </a:r>
            <a:r>
              <a:rPr lang="en-US" sz="1200" b="1" kern="1200" baseline="0" dirty="0" err="1" smtClean="0">
                <a:solidFill>
                  <a:schemeClr val="tx1"/>
                </a:solidFill>
                <a:effectLst/>
                <a:latin typeface="+mn-lt"/>
                <a:ea typeface="+mn-ea"/>
                <a:cs typeface="+mn-cs"/>
              </a:rPr>
              <a:t>va</a:t>
            </a:r>
            <a:r>
              <a:rPr lang="en-US" sz="1200" b="1" kern="1200" baseline="0" dirty="0" smtClean="0">
                <a:solidFill>
                  <a:schemeClr val="tx1"/>
                </a:solidFill>
                <a:effectLst/>
                <a:latin typeface="+mn-lt"/>
                <a:ea typeface="+mn-ea"/>
                <a:cs typeface="+mn-cs"/>
              </a:rPr>
              <a:t> our VR agencies are </a:t>
            </a:r>
            <a:r>
              <a:rPr lang="en-US" sz="1200" b="1" kern="1200" baseline="0" dirty="0" err="1" smtClean="0">
                <a:solidFill>
                  <a:schemeClr val="tx1"/>
                </a:solidFill>
                <a:effectLst/>
                <a:latin typeface="+mn-lt"/>
                <a:ea typeface="+mn-ea"/>
                <a:cs typeface="+mn-cs"/>
              </a:rPr>
              <a:t>seperately</a:t>
            </a:r>
            <a:r>
              <a:rPr lang="en-US" sz="1200" b="1" kern="1200" baseline="0" dirty="0" smtClean="0">
                <a:solidFill>
                  <a:schemeClr val="tx1"/>
                </a:solidFill>
                <a:effectLst/>
                <a:latin typeface="+mn-lt"/>
                <a:ea typeface="+mn-ea"/>
                <a:cs typeface="+mn-cs"/>
              </a:rPr>
              <a:t> Run. So this collaboration between sister agencies is pretty exciting. One of the positions that was created for this grant is for the DBVI side – Tish Harris. </a:t>
            </a:r>
          </a:p>
          <a:p>
            <a:pPr lvl="0"/>
            <a:endParaRPr lang="en-US" sz="1200" b="1" kern="1200" baseline="0" dirty="0" smtClean="0">
              <a:solidFill>
                <a:schemeClr val="tx1"/>
              </a:solidFill>
              <a:effectLst/>
              <a:latin typeface="+mn-lt"/>
              <a:ea typeface="+mn-ea"/>
              <a:cs typeface="+mn-cs"/>
            </a:endParaRPr>
          </a:p>
          <a:p>
            <a:pPr lvl="0"/>
            <a:endParaRPr lang="en-US" sz="1200" b="1" kern="1200" baseline="0" dirty="0" smtClean="0">
              <a:solidFill>
                <a:schemeClr val="tx1"/>
              </a:solidFill>
              <a:effectLst/>
              <a:latin typeface="+mn-lt"/>
              <a:ea typeface="+mn-ea"/>
              <a:cs typeface="+mn-cs"/>
            </a:endParaRPr>
          </a:p>
          <a:p>
            <a:pPr lvl="0"/>
            <a:r>
              <a:rPr lang="en-US" sz="1200" b="1" kern="1200" baseline="0" dirty="0" smtClean="0">
                <a:solidFill>
                  <a:schemeClr val="tx1"/>
                </a:solidFill>
                <a:effectLst/>
                <a:latin typeface="+mn-lt"/>
                <a:ea typeface="+mn-ea"/>
                <a:cs typeface="+mn-cs"/>
              </a:rPr>
              <a:t>Our grant decided to focus first on advanced manufacturing. So I will discuss how we are engaging employers, emphasizing co-enrollments, system Alignments and strategies to help VR counselors.</a:t>
            </a:r>
          </a:p>
          <a:p>
            <a:pPr lvl="0"/>
            <a:endParaRPr lang="en-US" sz="1200" b="1" kern="1200" baseline="0" dirty="0" smtClean="0">
              <a:solidFill>
                <a:schemeClr val="tx1"/>
              </a:solidFill>
              <a:effectLst/>
              <a:latin typeface="+mn-lt"/>
              <a:ea typeface="+mn-ea"/>
              <a:cs typeface="+mn-cs"/>
            </a:endParaRPr>
          </a:p>
          <a:p>
            <a:pPr lvl="0"/>
            <a:r>
              <a:rPr lang="en-US" sz="1200" b="1" kern="1200" baseline="0" dirty="0" smtClean="0">
                <a:solidFill>
                  <a:schemeClr val="tx1"/>
                </a:solidFill>
                <a:effectLst/>
                <a:latin typeface="+mn-lt"/>
                <a:ea typeface="+mn-ea"/>
                <a:cs typeface="+mn-cs"/>
              </a:rPr>
              <a:t>For Counselors:</a:t>
            </a:r>
          </a:p>
          <a:p>
            <a:r>
              <a:rPr lang="en-US" dirty="0" smtClean="0"/>
              <a:t>George Washington University  </a:t>
            </a:r>
          </a:p>
          <a:p>
            <a:r>
              <a:rPr lang="en-US" dirty="0" smtClean="0"/>
              <a:t>Motivational Interviewing</a:t>
            </a:r>
          </a:p>
          <a:p>
            <a:r>
              <a:rPr lang="en-US" dirty="0" smtClean="0"/>
              <a:t>Training with the Career Index Tool</a:t>
            </a:r>
          </a:p>
          <a:p>
            <a:r>
              <a:rPr lang="en-US" dirty="0" smtClean="0"/>
              <a:t>Tours for Counselors and Partners</a:t>
            </a:r>
          </a:p>
          <a:p>
            <a:pPr lvl="0"/>
            <a:endParaRPr lang="en-US" sz="1200" b="1" kern="1200" baseline="0" dirty="0" smtClean="0">
              <a:solidFill>
                <a:schemeClr val="tx1"/>
              </a:solidFill>
              <a:effectLst/>
              <a:latin typeface="+mn-lt"/>
              <a:ea typeface="+mn-ea"/>
              <a:cs typeface="+mn-cs"/>
            </a:endParaRPr>
          </a:p>
          <a:p>
            <a:pPr lvl="0"/>
            <a:endParaRPr lang="en-US" sz="1200" b="1" kern="1200" baseline="0" dirty="0" smtClean="0">
              <a:solidFill>
                <a:schemeClr val="tx1"/>
              </a:solidFill>
              <a:effectLst/>
              <a:latin typeface="+mn-lt"/>
              <a:ea typeface="+mn-ea"/>
              <a:cs typeface="+mn-cs"/>
            </a:endParaRPr>
          </a:p>
          <a:p>
            <a:pPr lvl="0"/>
            <a:endParaRPr lang="en-US" sz="1200" b="1" kern="1200" baseline="0" dirty="0" smtClean="0">
              <a:solidFill>
                <a:schemeClr val="tx1"/>
              </a:solidFill>
              <a:effectLst/>
              <a:latin typeface="+mn-lt"/>
              <a:ea typeface="+mn-ea"/>
              <a:cs typeface="+mn-cs"/>
            </a:endParaRPr>
          </a:p>
          <a:p>
            <a:pPr lvl="0"/>
            <a:endParaRPr lang="en-US" sz="1200" b="1" kern="1200" baseline="0" dirty="0" smtClean="0">
              <a:solidFill>
                <a:schemeClr val="tx1"/>
              </a:solidFill>
              <a:effectLst/>
              <a:latin typeface="+mn-lt"/>
              <a:ea typeface="+mn-ea"/>
              <a:cs typeface="+mn-cs"/>
            </a:endParaRPr>
          </a:p>
          <a:p>
            <a:pPr lvl="0"/>
            <a:endParaRPr lang="en-US" sz="3200" b="1"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9DB8F6B-034E-43A8-983A-CF8998152747}" type="slidenum">
              <a:rPr lang="en-US" smtClean="0"/>
              <a:t>7</a:t>
            </a:fld>
            <a:endParaRPr lang="en-US" dirty="0"/>
          </a:p>
        </p:txBody>
      </p:sp>
    </p:spTree>
    <p:extLst>
      <p:ext uri="{BB962C8B-B14F-4D97-AF65-F5344CB8AC3E}">
        <p14:creationId xmlns:p14="http://schemas.microsoft.com/office/powerpoint/2010/main" val="393986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this next slide –</a:t>
            </a:r>
          </a:p>
          <a:p>
            <a:endParaRPr lang="en-US" baseline="0" dirty="0" smtClean="0"/>
          </a:p>
          <a:p>
            <a:r>
              <a:rPr lang="en-US" baseline="0" dirty="0" smtClean="0"/>
              <a:t>CPID is labor market and industry driven.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Close to 234,000 people</a:t>
            </a:r>
            <a:r>
              <a:rPr lang="en-US" baseline="0" dirty="0" smtClean="0"/>
              <a:t> are employed in manufacturing in Virginia and that figure is expected to grow, especially with our aging population retiring. Most importantly these modern manufacturing jobs provide a living wage.  In the Shenandoah Valley area the average manufacturing wage is $34,000.00 annually with an additional 40% in benefits.</a:t>
            </a:r>
          </a:p>
          <a:p>
            <a:endParaRPr lang="en-US" baseline="0" dirty="0" smtClean="0"/>
          </a:p>
          <a:p>
            <a:endParaRPr lang="en-US" baseline="0" dirty="0" smtClean="0"/>
          </a:p>
          <a:p>
            <a:r>
              <a:rPr lang="en-US" dirty="0" smtClean="0"/>
              <a:t>We have partnered with the Virginia Manufacturers Association to</a:t>
            </a:r>
            <a:r>
              <a:rPr lang="en-US" baseline="0" dirty="0" smtClean="0"/>
              <a:t> work closely with employers.  This is where my position has come in as the CPID VMA Liaison. My office is located at their headquarters and I work directly with VMA members. This has been invaluable. Not only have I been able to meet employers but I’m learning about the credentials needed for manufacturing, issues that manufacturers face, and what they need in their employees.  I am also working with VMA to develop a tool to assess Lean manufacturing, universal design and assistive Technology within a manufacturing plant. With this we are working to show Virginia manufacturers how accessibility and accommodations benefit business. </a:t>
            </a:r>
          </a:p>
          <a:p>
            <a:endParaRPr lang="en-US" baseline="0" dirty="0" smtClean="0"/>
          </a:p>
          <a:p>
            <a:r>
              <a:rPr lang="en-US" baseline="0" dirty="0" smtClean="0"/>
              <a:t>VMA though their Manufacturing Skills Institute has developed certifications that are state and nationally recognized. CPID is especially interested in their Manufacturing Skills Certificate and Manufacturing Technician 1 certificate. </a:t>
            </a:r>
          </a:p>
          <a:p>
            <a:endParaRPr lang="en-US" baseline="0" dirty="0" smtClean="0"/>
          </a:p>
          <a:p>
            <a:r>
              <a:rPr lang="en-US" baseline="0" dirty="0" smtClean="0"/>
              <a:t>I have also learned more about VMA’s Dream it. Do it. An outreach created by manufacturers to address the interest gap. This outreach involves week long camps that help youth explore advanced manufacturing. They have also developed the Dream It. Do it. Website that helps students explore careers and even includes a budget activity to show students how much they need to earn depending on the car/apartment/phone/social choices they make. </a:t>
            </a:r>
          </a:p>
          <a:p>
            <a:endParaRPr lang="en-US" baseline="0" dirty="0" smtClean="0"/>
          </a:p>
          <a:p>
            <a:endParaRPr lang="en-US" baseline="0" dirty="0" smtClean="0"/>
          </a:p>
          <a:p>
            <a:r>
              <a:rPr lang="en-US" baseline="0" dirty="0" smtClean="0"/>
              <a:t>While we have concentrated in Advanced manufacturing this first year – we will be expanding in the Informational </a:t>
            </a:r>
            <a:r>
              <a:rPr lang="en-US" baseline="0" dirty="0" err="1" smtClean="0"/>
              <a:t>Technolgoy</a:t>
            </a:r>
            <a:r>
              <a:rPr lang="en-US" baseline="0" dirty="0" smtClean="0"/>
              <a:t> field in year two. So hopefully this time next year – CPID will be invited back to talk with you about how we are moving forward in the IT field.</a:t>
            </a:r>
          </a:p>
          <a:p>
            <a:r>
              <a:rPr lang="en-US" baseline="0" dirty="0" smtClean="0"/>
              <a:t> </a:t>
            </a:r>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5D59A54-3378-4949-AA1E-2D4CC56E99D9}" type="slidenum">
              <a:rPr lang="en-US" smtClean="0"/>
              <a:pPr/>
              <a:t>8</a:t>
            </a:fld>
            <a:endParaRPr lang="en-US" dirty="0"/>
          </a:p>
        </p:txBody>
      </p:sp>
    </p:spTree>
    <p:extLst>
      <p:ext uri="{BB962C8B-B14F-4D97-AF65-F5344CB8AC3E}">
        <p14:creationId xmlns:p14="http://schemas.microsoft.com/office/powerpoint/2010/main" val="41459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739C5D-EE58-488E-A8EF-4B3C87CA579E}" type="slidenum">
              <a:rPr lang="en-US" smtClean="0"/>
              <a:t>9</a:t>
            </a:fld>
            <a:endParaRPr lang="en-US"/>
          </a:p>
        </p:txBody>
      </p:sp>
    </p:spTree>
    <p:extLst>
      <p:ext uri="{BB962C8B-B14F-4D97-AF65-F5344CB8AC3E}">
        <p14:creationId xmlns:p14="http://schemas.microsoft.com/office/powerpoint/2010/main" val="295968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60000"/>
              </a:lnSpc>
            </a:pPr>
            <a:r>
              <a:rPr lang="en-US" sz="1400" dirty="0">
                <a:latin typeface="Arial" panose="020B0604020202020204" pitchFamily="34" charset="0"/>
              </a:rPr>
              <a:t>Over the next decade, </a:t>
            </a:r>
            <a:r>
              <a:rPr lang="en-US" sz="1400" b="1" dirty="0">
                <a:latin typeface="Arial" panose="020B0604020202020204" pitchFamily="34" charset="0"/>
              </a:rPr>
              <a:t>nearly three and a half million manufacturing jobs likely need to be filled</a:t>
            </a:r>
            <a:r>
              <a:rPr lang="en-US" sz="1400" dirty="0">
                <a:latin typeface="Arial" panose="020B0604020202020204" pitchFamily="34" charset="0"/>
              </a:rPr>
              <a:t> and the skills gap is expected to result in </a:t>
            </a:r>
            <a:r>
              <a:rPr lang="en-US" sz="1400" b="1" dirty="0">
                <a:latin typeface="Arial" panose="020B0604020202020204" pitchFamily="34" charset="0"/>
              </a:rPr>
              <a:t>2 million of those jobs being unfilled</a:t>
            </a:r>
            <a:r>
              <a:rPr lang="en-US" sz="1400" dirty="0">
                <a:latin typeface="Arial" panose="020B0604020202020204" pitchFamily="34" charset="0"/>
              </a:rPr>
              <a:t>. </a:t>
            </a:r>
          </a:p>
          <a:p>
            <a:pPr>
              <a:lnSpc>
                <a:spcPct val="60000"/>
              </a:lnSpc>
            </a:pPr>
            <a:endParaRPr lang="en-US" sz="1400" dirty="0">
              <a:latin typeface="Arial" panose="020B0604020202020204" pitchFamily="34" charset="0"/>
            </a:endParaRPr>
          </a:p>
          <a:p>
            <a:pPr>
              <a:lnSpc>
                <a:spcPct val="60000"/>
              </a:lnSpc>
            </a:pPr>
            <a:r>
              <a:rPr lang="en-US" sz="1400" dirty="0">
                <a:latin typeface="Arial" panose="020B0604020202020204" pitchFamily="34" charset="0"/>
              </a:rPr>
              <a:t>There are two major contributing factors to the widening gap – baby boomer retirements and economic expansion. An estimated 2.7 million jobs are likely to be needed as a result of retirements of the existing workforce while 700,000 jobs are likely to be created due to natural business growth. </a:t>
            </a:r>
          </a:p>
          <a:p>
            <a:pPr>
              <a:lnSpc>
                <a:spcPct val="60000"/>
              </a:lnSpc>
            </a:pPr>
            <a:endParaRPr lang="en-US" sz="1400" dirty="0">
              <a:latin typeface="Arial" panose="020B0604020202020204" pitchFamily="34" charset="0"/>
            </a:endParaRPr>
          </a:p>
          <a:p>
            <a:pPr defTabSz="881365">
              <a:lnSpc>
                <a:spcPct val="60000"/>
              </a:lnSpc>
              <a:defRPr/>
            </a:pPr>
            <a:r>
              <a:rPr lang="en-US" sz="1400" dirty="0">
                <a:latin typeface="Arial" panose="020B0604020202020204" pitchFamily="34" charset="0"/>
              </a:rPr>
              <a:t>In addition to retirements and economic expansion, other factors contribute to the talent shortage of skilled workforce, including: loss of embedded knowledge due to movement of experienced workers, negative image of the manufacturing industry among the younger generation, lack of STEM (science, technology, engineering and mathematics) skills among workers, and a gradual decline of technical education programs in public high schools. </a:t>
            </a:r>
          </a:p>
          <a:p>
            <a:pPr>
              <a:lnSpc>
                <a:spcPct val="60000"/>
              </a:lnSpc>
            </a:pPr>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7806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I’d like to address a major barrier to manufacturing employment – THE GAP  An article published in December 6, 2015 issue of the Richmond Times Dispatch states it well; “there is “an attitude gap” between the reality of the kinds of work and work environments that exist in today’s manufacturing environment and the misperceptions of the general public-including the parents of young people who are transitioning from school to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reality of modern manufacturing is, it pays better than many jobs that require a two or four year college degree and the environment bears little resemblance to the manufacturing industry of yesteryear.</a:t>
            </a:r>
          </a:p>
          <a:p>
            <a:endParaRPr lang="en-US" dirty="0"/>
          </a:p>
        </p:txBody>
      </p:sp>
      <p:sp>
        <p:nvSpPr>
          <p:cNvPr id="4" name="Slide Number Placeholder 3"/>
          <p:cNvSpPr>
            <a:spLocks noGrp="1"/>
          </p:cNvSpPr>
          <p:nvPr>
            <p:ph type="sldNum" sz="quarter" idx="10"/>
          </p:nvPr>
        </p:nvSpPr>
        <p:spPr/>
        <p:txBody>
          <a:bodyPr/>
          <a:lstStyle/>
          <a:p>
            <a:fld id="{35D59A54-3378-4949-AA1E-2D4CC56E99D9}" type="slidenum">
              <a:rPr lang="en-US" smtClean="0"/>
              <a:pPr/>
              <a:t>13</a:t>
            </a:fld>
            <a:endParaRPr lang="en-US" dirty="0"/>
          </a:p>
        </p:txBody>
      </p:sp>
    </p:spTree>
    <p:extLst>
      <p:ext uri="{BB962C8B-B14F-4D97-AF65-F5344CB8AC3E}">
        <p14:creationId xmlns:p14="http://schemas.microsoft.com/office/powerpoint/2010/main" val="385772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reality of Modern manufacturing. It offers unparalleled access to technology for some</a:t>
            </a:r>
            <a:r>
              <a:rPr lang="en-US" baseline="0" dirty="0" smtClean="0"/>
              <a:t>, </a:t>
            </a:r>
            <a:r>
              <a:rPr lang="en-US" dirty="0" smtClean="0"/>
              <a:t>but</a:t>
            </a:r>
            <a:r>
              <a:rPr lang="en-US" baseline="0" dirty="0" smtClean="0"/>
              <a:t> has diverse positions in distribution centers and assembly which offer </a:t>
            </a:r>
            <a:r>
              <a:rPr lang="en-US" dirty="0" smtClean="0"/>
              <a:t>stability</a:t>
            </a:r>
            <a:r>
              <a:rPr lang="en-US" baseline="0" dirty="0" smtClean="0"/>
              <a:t> and repetition to match the skills of other consumers.</a:t>
            </a:r>
            <a:endParaRPr lang="en-US" dirty="0"/>
          </a:p>
        </p:txBody>
      </p:sp>
      <p:sp>
        <p:nvSpPr>
          <p:cNvPr id="4" name="Slide Number Placeholder 3"/>
          <p:cNvSpPr>
            <a:spLocks noGrp="1"/>
          </p:cNvSpPr>
          <p:nvPr>
            <p:ph type="sldNum" sz="quarter" idx="10"/>
          </p:nvPr>
        </p:nvSpPr>
        <p:spPr/>
        <p:txBody>
          <a:bodyPr/>
          <a:lstStyle/>
          <a:p>
            <a:fld id="{35D59A54-3378-4949-AA1E-2D4CC56E99D9}" type="slidenum">
              <a:rPr lang="en-US" smtClean="0"/>
              <a:pPr/>
              <a:t>14</a:t>
            </a:fld>
            <a:endParaRPr lang="en-US" dirty="0"/>
          </a:p>
        </p:txBody>
      </p:sp>
    </p:spTree>
    <p:extLst>
      <p:ext uri="{BB962C8B-B14F-4D97-AF65-F5344CB8AC3E}">
        <p14:creationId xmlns:p14="http://schemas.microsoft.com/office/powerpoint/2010/main" val="235020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 we do after the academies???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7739C5D-EE58-488E-A8EF-4B3C87CA579E}" type="slidenum">
              <a:rPr lang="en-US" smtClean="0"/>
              <a:t>18</a:t>
            </a:fld>
            <a:endParaRPr lang="en-US"/>
          </a:p>
        </p:txBody>
      </p:sp>
    </p:spTree>
    <p:extLst>
      <p:ext uri="{BB962C8B-B14F-4D97-AF65-F5344CB8AC3E}">
        <p14:creationId xmlns:p14="http://schemas.microsoft.com/office/powerpoint/2010/main" val="15558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073E843-AE5B-46A1-A25E-16EB23262C2A}" type="datetimeFigureOut">
              <a:rPr lang="en-US" smtClean="0"/>
              <a:t>5/21/2021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79864ED-7432-487F-AA39-DFFEAD8228F6}"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3E843-AE5B-46A1-A25E-16EB23262C2A}"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864ED-7432-487F-AA39-DFFEAD8228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3E843-AE5B-46A1-A25E-16EB23262C2A}"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864ED-7432-487F-AA39-DFFEAD8228F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73E843-AE5B-46A1-A25E-16EB23262C2A}"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864ED-7432-487F-AA39-DFFEAD8228F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3E843-AE5B-46A1-A25E-16EB23262C2A}"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864ED-7432-487F-AA39-DFFEAD8228F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073E843-AE5B-46A1-A25E-16EB23262C2A}"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864ED-7432-487F-AA39-DFFEAD8228F6}"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73E843-AE5B-46A1-A25E-16EB23262C2A}" type="datetimeFigureOut">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9864ED-7432-487F-AA39-DFFEAD8228F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73E843-AE5B-46A1-A25E-16EB23262C2A}" type="datetimeFigureOut">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9864ED-7432-487F-AA39-DFFEAD8228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3E843-AE5B-46A1-A25E-16EB23262C2A}" type="datetimeFigureOut">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9864ED-7432-487F-AA39-DFFEAD8228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073E843-AE5B-46A1-A25E-16EB23262C2A}" type="datetimeFigureOut">
              <a:rPr lang="en-US" smtClean="0"/>
              <a:t>5/21/2021</a:t>
            </a:fld>
            <a:endParaRPr lang="en-US"/>
          </a:p>
        </p:txBody>
      </p:sp>
      <p:sp>
        <p:nvSpPr>
          <p:cNvPr id="7" name="Slide Number Placeholder 6"/>
          <p:cNvSpPr>
            <a:spLocks noGrp="1"/>
          </p:cNvSpPr>
          <p:nvPr>
            <p:ph type="sldNum" sz="quarter" idx="12"/>
          </p:nvPr>
        </p:nvSpPr>
        <p:spPr/>
        <p:txBody>
          <a:bodyPr/>
          <a:lstStyle/>
          <a:p>
            <a:fld id="{079864ED-7432-487F-AA39-DFFEAD8228F6}"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3E843-AE5B-46A1-A25E-16EB23262C2A}" type="datetimeFigureOut">
              <a:rPr lang="en-US" smtClean="0"/>
              <a:t>5/21/2021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079864ED-7432-487F-AA39-DFFEAD8228F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073E843-AE5B-46A1-A25E-16EB23262C2A}" type="datetimeFigureOut">
              <a:rPr lang="en-US" smtClean="0"/>
              <a:t>5/21/2021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79864ED-7432-487F-AA39-DFFEAD8228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zs6nQpVI16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43200"/>
            <a:ext cx="3313355" cy="2590800"/>
          </a:xfrm>
        </p:spPr>
        <p:txBody>
          <a:bodyPr>
            <a:normAutofit fontScale="90000"/>
          </a:bodyPr>
          <a:lstStyle/>
          <a:p>
            <a:r>
              <a:rPr lang="en-US" b="1" dirty="0" smtClean="0"/>
              <a:t>Career Development Strategies:</a:t>
            </a:r>
            <a:br>
              <a:rPr lang="en-US" b="1" dirty="0" smtClean="0"/>
            </a:br>
            <a:r>
              <a:rPr lang="en-US" b="1" dirty="0" smtClean="0"/>
              <a:t>CPID Overview</a:t>
            </a:r>
            <a:endParaRPr lang="en-US" b="1" i="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90600" y="381000"/>
            <a:ext cx="2667000" cy="1600200"/>
          </a:xfrm>
          <a:prstGeom prst="rect">
            <a:avLst/>
          </a:prstGeom>
        </p:spPr>
      </p:pic>
    </p:spTree>
    <p:extLst>
      <p:ext uri="{BB962C8B-B14F-4D97-AF65-F5344CB8AC3E}">
        <p14:creationId xmlns:p14="http://schemas.microsoft.com/office/powerpoint/2010/main" val="2690527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0943" y="152400"/>
            <a:ext cx="8662737" cy="1371600"/>
          </a:xfrm>
        </p:spPr>
        <p:txBody>
          <a:bodyPr>
            <a:noAutofit/>
          </a:bodyPr>
          <a:lstStyle/>
          <a:p>
            <a:pPr algn="ctr"/>
            <a:r>
              <a:rPr lang="en-US" sz="2800" b="1" dirty="0" smtClean="0"/>
              <a:t>From Difficulty Comes Opportunity:</a:t>
            </a:r>
            <a:br>
              <a:rPr lang="en-US" sz="2800" b="1" dirty="0" smtClean="0"/>
            </a:br>
            <a:r>
              <a:rPr lang="en-US" sz="2800" b="1" dirty="0" smtClean="0"/>
              <a:t>Manufacturers Need a Skilled Workforce!</a:t>
            </a:r>
            <a:endParaRPr lang="en-US" sz="2800" b="1" dirty="0"/>
          </a:p>
        </p:txBody>
      </p:sp>
      <p:sp>
        <p:nvSpPr>
          <p:cNvPr id="2" name="Rectangle 1"/>
          <p:cNvSpPr/>
          <p:nvPr/>
        </p:nvSpPr>
        <p:spPr>
          <a:xfrm>
            <a:off x="1016000" y="1874137"/>
            <a:ext cx="6359300" cy="584776"/>
          </a:xfrm>
          <a:prstGeom prst="rect">
            <a:avLst/>
          </a:prstGeom>
        </p:spPr>
        <p:txBody>
          <a:bodyPr wrap="square">
            <a:spAutoFit/>
          </a:bodyPr>
          <a:lstStyle/>
          <a:p>
            <a:pPr defTabSz="914400">
              <a:defRPr/>
            </a:pPr>
            <a:r>
              <a:rPr lang="en-US" sz="3200" b="1" kern="0" dirty="0" smtClean="0">
                <a:solidFill>
                  <a:srgbClr val="4B839C"/>
                </a:solidFill>
              </a:rPr>
              <a:t>2.7M </a:t>
            </a:r>
            <a:r>
              <a:rPr lang="en-US" b="1" kern="0" dirty="0" smtClean="0">
                <a:solidFill>
                  <a:srgbClr val="4B839C"/>
                </a:solidFill>
              </a:rPr>
              <a:t>baby </a:t>
            </a:r>
            <a:r>
              <a:rPr lang="en-US" b="1" kern="0" dirty="0">
                <a:solidFill>
                  <a:srgbClr val="4B839C"/>
                </a:solidFill>
              </a:rPr>
              <a:t>boomer retirements</a:t>
            </a:r>
          </a:p>
        </p:txBody>
      </p:sp>
      <p:sp>
        <p:nvSpPr>
          <p:cNvPr id="7" name="Rectangle 6"/>
          <p:cNvSpPr/>
          <p:nvPr/>
        </p:nvSpPr>
        <p:spPr>
          <a:xfrm>
            <a:off x="920233" y="2445983"/>
            <a:ext cx="8119834" cy="584776"/>
          </a:xfrm>
          <a:prstGeom prst="rect">
            <a:avLst/>
          </a:prstGeom>
        </p:spPr>
        <p:txBody>
          <a:bodyPr wrap="square">
            <a:spAutoFit/>
          </a:bodyPr>
          <a:lstStyle/>
          <a:p>
            <a:pPr defTabSz="914400">
              <a:defRPr/>
            </a:pPr>
            <a:r>
              <a:rPr lang="en-US" sz="3200" b="1" kern="0" dirty="0" smtClean="0">
                <a:solidFill>
                  <a:srgbClr val="4B839C"/>
                </a:solidFill>
              </a:rPr>
              <a:t>700K</a:t>
            </a:r>
            <a:r>
              <a:rPr lang="en-US" b="1" kern="0" dirty="0" smtClean="0">
                <a:solidFill>
                  <a:srgbClr val="4B839C"/>
                </a:solidFill>
              </a:rPr>
              <a:t> </a:t>
            </a:r>
            <a:r>
              <a:rPr lang="en-US" b="1" kern="0" dirty="0">
                <a:solidFill>
                  <a:srgbClr val="4B839C"/>
                </a:solidFill>
              </a:rPr>
              <a:t>manufacturing jobs expected from economic expansion</a:t>
            </a:r>
          </a:p>
        </p:txBody>
      </p:sp>
      <p:sp>
        <p:nvSpPr>
          <p:cNvPr id="8" name="Rectangle 7"/>
          <p:cNvSpPr/>
          <p:nvPr/>
        </p:nvSpPr>
        <p:spPr>
          <a:xfrm>
            <a:off x="920233" y="3331449"/>
            <a:ext cx="7502698" cy="615553"/>
          </a:xfrm>
          <a:prstGeom prst="rect">
            <a:avLst/>
          </a:prstGeom>
          <a:noFill/>
          <a:ln>
            <a:noFill/>
          </a:ln>
        </p:spPr>
        <p:txBody>
          <a:bodyPr wrap="square">
            <a:spAutoFit/>
          </a:bodyPr>
          <a:lstStyle/>
          <a:p>
            <a:pPr defTabSz="914400">
              <a:defRPr/>
            </a:pPr>
            <a:r>
              <a:rPr lang="en-US" sz="3400" b="1" kern="0" spc="100" dirty="0" smtClean="0">
                <a:solidFill>
                  <a:srgbClr val="4B839C"/>
                </a:solidFill>
              </a:rPr>
              <a:t>3.4</a:t>
            </a:r>
            <a:r>
              <a:rPr lang="en-US" sz="3400" b="1" kern="0" spc="120" dirty="0" smtClean="0">
                <a:solidFill>
                  <a:srgbClr val="4B839C"/>
                </a:solidFill>
              </a:rPr>
              <a:t>M </a:t>
            </a:r>
            <a:r>
              <a:rPr lang="en-US" kern="0" dirty="0" smtClean="0">
                <a:solidFill>
                  <a:srgbClr val="4B839C"/>
                </a:solidFill>
              </a:rPr>
              <a:t>manufacturing jobs </a:t>
            </a:r>
            <a:r>
              <a:rPr lang="en-US" kern="0" dirty="0">
                <a:solidFill>
                  <a:srgbClr val="4B839C"/>
                </a:solidFill>
              </a:rPr>
              <a:t>are likely to be </a:t>
            </a:r>
            <a:r>
              <a:rPr lang="en-US" kern="0" dirty="0" smtClean="0">
                <a:solidFill>
                  <a:srgbClr val="4B839C"/>
                </a:solidFill>
              </a:rPr>
              <a:t>needed by 2025</a:t>
            </a:r>
            <a:endParaRPr lang="en-US" kern="0" dirty="0">
              <a:solidFill>
                <a:srgbClr val="4B839C"/>
              </a:solidFill>
            </a:endParaRPr>
          </a:p>
        </p:txBody>
      </p:sp>
      <p:sp>
        <p:nvSpPr>
          <p:cNvPr id="26" name="Freeform 87"/>
          <p:cNvSpPr>
            <a:spLocks noChangeAspect="1"/>
          </p:cNvSpPr>
          <p:nvPr/>
        </p:nvSpPr>
        <p:spPr bwMode="auto">
          <a:xfrm>
            <a:off x="510672" y="2521886"/>
            <a:ext cx="332256" cy="388561"/>
          </a:xfrm>
          <a:custGeom>
            <a:avLst/>
            <a:gdLst>
              <a:gd name="T0" fmla="*/ 81 w 86"/>
              <a:gd name="T1" fmla="*/ 35 h 85"/>
              <a:gd name="T2" fmla="*/ 50 w 86"/>
              <a:gd name="T3" fmla="*/ 35 h 85"/>
              <a:gd name="T4" fmla="*/ 50 w 86"/>
              <a:gd name="T5" fmla="*/ 4 h 85"/>
              <a:gd name="T6" fmla="*/ 43 w 86"/>
              <a:gd name="T7" fmla="*/ 0 h 85"/>
              <a:gd name="T8" fmla="*/ 36 w 86"/>
              <a:gd name="T9" fmla="*/ 4 h 85"/>
              <a:gd name="T10" fmla="*/ 36 w 86"/>
              <a:gd name="T11" fmla="*/ 35 h 85"/>
              <a:gd name="T12" fmla="*/ 5 w 86"/>
              <a:gd name="T13" fmla="*/ 35 h 85"/>
              <a:gd name="T14" fmla="*/ 0 w 86"/>
              <a:gd name="T15" fmla="*/ 42 h 85"/>
              <a:gd name="T16" fmla="*/ 5 w 86"/>
              <a:gd name="T17" fmla="*/ 50 h 85"/>
              <a:gd name="T18" fmla="*/ 36 w 86"/>
              <a:gd name="T19" fmla="*/ 50 h 85"/>
              <a:gd name="T20" fmla="*/ 36 w 86"/>
              <a:gd name="T21" fmla="*/ 81 h 85"/>
              <a:gd name="T22" fmla="*/ 43 w 86"/>
              <a:gd name="T23" fmla="*/ 85 h 85"/>
              <a:gd name="T24" fmla="*/ 50 w 86"/>
              <a:gd name="T25" fmla="*/ 81 h 85"/>
              <a:gd name="T26" fmla="*/ 50 w 86"/>
              <a:gd name="T27" fmla="*/ 50 h 85"/>
              <a:gd name="T28" fmla="*/ 81 w 86"/>
              <a:gd name="T29" fmla="*/ 50 h 85"/>
              <a:gd name="T30" fmla="*/ 86 w 86"/>
              <a:gd name="T31" fmla="*/ 42 h 85"/>
              <a:gd name="T32" fmla="*/ 81 w 86"/>
              <a:gd name="T33"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5">
                <a:moveTo>
                  <a:pt x="81" y="35"/>
                </a:moveTo>
                <a:cubicBezTo>
                  <a:pt x="50" y="35"/>
                  <a:pt x="50" y="35"/>
                  <a:pt x="50" y="35"/>
                </a:cubicBezTo>
                <a:cubicBezTo>
                  <a:pt x="50" y="4"/>
                  <a:pt x="50" y="4"/>
                  <a:pt x="50" y="4"/>
                </a:cubicBezTo>
                <a:cubicBezTo>
                  <a:pt x="50" y="0"/>
                  <a:pt x="47" y="0"/>
                  <a:pt x="43" y="0"/>
                </a:cubicBezTo>
                <a:cubicBezTo>
                  <a:pt x="39" y="0"/>
                  <a:pt x="36" y="0"/>
                  <a:pt x="36" y="4"/>
                </a:cubicBezTo>
                <a:cubicBezTo>
                  <a:pt x="36" y="35"/>
                  <a:pt x="36" y="35"/>
                  <a:pt x="36" y="35"/>
                </a:cubicBezTo>
                <a:cubicBezTo>
                  <a:pt x="5" y="35"/>
                  <a:pt x="5" y="35"/>
                  <a:pt x="5" y="35"/>
                </a:cubicBezTo>
                <a:cubicBezTo>
                  <a:pt x="1" y="35"/>
                  <a:pt x="0" y="38"/>
                  <a:pt x="0" y="42"/>
                </a:cubicBezTo>
                <a:cubicBezTo>
                  <a:pt x="0" y="47"/>
                  <a:pt x="1" y="50"/>
                  <a:pt x="5" y="50"/>
                </a:cubicBezTo>
                <a:cubicBezTo>
                  <a:pt x="36" y="50"/>
                  <a:pt x="36" y="50"/>
                  <a:pt x="36" y="50"/>
                </a:cubicBezTo>
                <a:cubicBezTo>
                  <a:pt x="36" y="81"/>
                  <a:pt x="36" y="81"/>
                  <a:pt x="36" y="81"/>
                </a:cubicBezTo>
                <a:cubicBezTo>
                  <a:pt x="36" y="85"/>
                  <a:pt x="39" y="85"/>
                  <a:pt x="43" y="85"/>
                </a:cubicBezTo>
                <a:cubicBezTo>
                  <a:pt x="47" y="85"/>
                  <a:pt x="50" y="85"/>
                  <a:pt x="50" y="81"/>
                </a:cubicBezTo>
                <a:cubicBezTo>
                  <a:pt x="50" y="50"/>
                  <a:pt x="50" y="50"/>
                  <a:pt x="50" y="50"/>
                </a:cubicBezTo>
                <a:cubicBezTo>
                  <a:pt x="81" y="50"/>
                  <a:pt x="81" y="50"/>
                  <a:pt x="81" y="50"/>
                </a:cubicBezTo>
                <a:cubicBezTo>
                  <a:pt x="85" y="50"/>
                  <a:pt x="86" y="47"/>
                  <a:pt x="86" y="42"/>
                </a:cubicBezTo>
                <a:cubicBezTo>
                  <a:pt x="86" y="38"/>
                  <a:pt x="85" y="35"/>
                  <a:pt x="81" y="35"/>
                </a:cubicBezTo>
                <a:close/>
              </a:path>
            </a:pathLst>
          </a:custGeom>
          <a:solidFill>
            <a:srgbClr val="0E495E"/>
          </a:solidFill>
          <a:ln w="19050">
            <a:solidFill>
              <a:sysClr val="window" lastClr="FFFFFF"/>
            </a:solidFill>
          </a:ln>
        </p:spPr>
        <p:txBody>
          <a:bodyPr vert="horz" wrap="square" lIns="91440" tIns="45720" rIns="91440" bIns="45720" numCol="1" anchor="t" anchorCtr="0" compatLnSpc="1">
            <a:prstTxWarp prst="textNoShape">
              <a:avLst/>
            </a:prstTxWarp>
          </a:bodyPr>
          <a:lstStyle/>
          <a:p>
            <a:pPr defTabSz="914400">
              <a:defRPr/>
            </a:pPr>
            <a:endParaRPr lang="en-US" kern="0" smtClean="0">
              <a:ln>
                <a:solidFill>
                  <a:prstClr val="white"/>
                </a:solidFill>
              </a:ln>
              <a:solidFill>
                <a:prstClr val="black"/>
              </a:solidFill>
            </a:endParaRPr>
          </a:p>
        </p:txBody>
      </p:sp>
      <p:sp>
        <p:nvSpPr>
          <p:cNvPr id="27" name="Rectangle 26"/>
          <p:cNvSpPr/>
          <p:nvPr/>
        </p:nvSpPr>
        <p:spPr>
          <a:xfrm>
            <a:off x="1016000" y="3981001"/>
            <a:ext cx="8878421" cy="523220"/>
          </a:xfrm>
          <a:prstGeom prst="rect">
            <a:avLst/>
          </a:prstGeom>
        </p:spPr>
        <p:txBody>
          <a:bodyPr wrap="square" lIns="0" tIns="0" rIns="0" bIns="0">
            <a:spAutoFit/>
          </a:bodyPr>
          <a:lstStyle/>
          <a:p>
            <a:pPr defTabSz="914400">
              <a:defRPr/>
            </a:pPr>
            <a:r>
              <a:rPr lang="en-US" sz="3400" b="1" kern="0" spc="100" dirty="0" smtClean="0">
                <a:solidFill>
                  <a:srgbClr val="4B839C"/>
                </a:solidFill>
              </a:rPr>
              <a:t>1.4M </a:t>
            </a:r>
            <a:r>
              <a:rPr lang="en-US" kern="0" spc="100" dirty="0" smtClean="0">
                <a:solidFill>
                  <a:srgbClr val="4B839C"/>
                </a:solidFill>
              </a:rPr>
              <a:t>jobs are likely to be filled</a:t>
            </a:r>
          </a:p>
        </p:txBody>
      </p:sp>
      <p:sp>
        <p:nvSpPr>
          <p:cNvPr id="28" name="Rectangle 27"/>
          <p:cNvSpPr/>
          <p:nvPr/>
        </p:nvSpPr>
        <p:spPr>
          <a:xfrm>
            <a:off x="715452" y="5196077"/>
            <a:ext cx="8529395" cy="677108"/>
          </a:xfrm>
          <a:prstGeom prst="rect">
            <a:avLst/>
          </a:prstGeom>
        </p:spPr>
        <p:txBody>
          <a:bodyPr wrap="square" lIns="0" tIns="0" rIns="0" bIns="0">
            <a:spAutoFit/>
          </a:bodyPr>
          <a:lstStyle/>
          <a:p>
            <a:pPr defTabSz="914400">
              <a:defRPr/>
            </a:pPr>
            <a:r>
              <a:rPr lang="en-US" sz="4400" b="1" kern="0" dirty="0" smtClean="0">
                <a:solidFill>
                  <a:srgbClr val="4B839C"/>
                </a:solidFill>
              </a:rPr>
              <a:t>2M </a:t>
            </a:r>
            <a:r>
              <a:rPr lang="en-US" sz="3400" b="1" kern="0" dirty="0" smtClean="0">
                <a:solidFill>
                  <a:srgbClr val="4B839C"/>
                </a:solidFill>
              </a:rPr>
              <a:t>jobs unfilled due to the skills gap</a:t>
            </a:r>
          </a:p>
        </p:txBody>
      </p:sp>
      <p:cxnSp>
        <p:nvCxnSpPr>
          <p:cNvPr id="29" name="Straight Connector 28"/>
          <p:cNvCxnSpPr/>
          <p:nvPr/>
        </p:nvCxnSpPr>
        <p:spPr>
          <a:xfrm>
            <a:off x="510672" y="3236854"/>
            <a:ext cx="8176128" cy="0"/>
          </a:xfrm>
          <a:prstGeom prst="line">
            <a:avLst/>
          </a:prstGeom>
          <a:ln w="3175" cap="flat" cmpd="sng">
            <a:solidFill>
              <a:srgbClr val="0E495E"/>
            </a:solidFill>
            <a:prstDash val="dash"/>
          </a:ln>
        </p:spPr>
        <p:style>
          <a:lnRef idx="1">
            <a:schemeClr val="accent6"/>
          </a:lnRef>
          <a:fillRef idx="0">
            <a:schemeClr val="accent6"/>
          </a:fillRef>
          <a:effectRef idx="0">
            <a:schemeClr val="accent6"/>
          </a:effectRef>
          <a:fontRef idx="minor">
            <a:schemeClr val="tx1"/>
          </a:fontRef>
        </p:style>
      </p:cxnSp>
      <p:sp>
        <p:nvSpPr>
          <p:cNvPr id="31" name="Minus 30"/>
          <p:cNvSpPr/>
          <p:nvPr/>
        </p:nvSpPr>
        <p:spPr>
          <a:xfrm>
            <a:off x="510672" y="4153431"/>
            <a:ext cx="385177" cy="217110"/>
          </a:xfrm>
          <a:prstGeom prst="mathMinus">
            <a:avLst/>
          </a:prstGeom>
          <a:solidFill>
            <a:srgbClr val="0E495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B839C"/>
              </a:solidFill>
            </a:endParaRPr>
          </a:p>
        </p:txBody>
      </p:sp>
      <p:cxnSp>
        <p:nvCxnSpPr>
          <p:cNvPr id="33" name="Straight Connector 32"/>
          <p:cNvCxnSpPr/>
          <p:nvPr/>
        </p:nvCxnSpPr>
        <p:spPr>
          <a:xfrm>
            <a:off x="510672" y="4752839"/>
            <a:ext cx="8176128" cy="0"/>
          </a:xfrm>
          <a:prstGeom prst="line">
            <a:avLst/>
          </a:prstGeom>
          <a:ln w="3175" cap="flat" cmpd="sng">
            <a:solidFill>
              <a:srgbClr val="0E495E"/>
            </a:solidFill>
            <a:prstDash val="dash"/>
          </a:ln>
        </p:spPr>
        <p:style>
          <a:lnRef idx="1">
            <a:schemeClr val="accent6"/>
          </a:lnRef>
          <a:fillRef idx="0">
            <a:schemeClr val="accent6"/>
          </a:fillRef>
          <a:effectRef idx="0">
            <a:schemeClr val="accent6"/>
          </a:effectRef>
          <a:fontRef idx="minor">
            <a:schemeClr val="tx1"/>
          </a:fontRef>
        </p:style>
      </p:cxnSp>
      <p:sp>
        <p:nvSpPr>
          <p:cNvPr id="35" name="Rectangle 34"/>
          <p:cNvSpPr/>
          <p:nvPr/>
        </p:nvSpPr>
        <p:spPr>
          <a:xfrm>
            <a:off x="73982" y="6656171"/>
            <a:ext cx="5068034" cy="215444"/>
          </a:xfrm>
          <a:prstGeom prst="rect">
            <a:avLst/>
          </a:prstGeom>
        </p:spPr>
        <p:txBody>
          <a:bodyPr wrap="square">
            <a:spAutoFit/>
          </a:bodyPr>
          <a:lstStyle/>
          <a:p>
            <a:r>
              <a:rPr lang="en-US" sz="800" dirty="0" smtClean="0">
                <a:solidFill>
                  <a:srgbClr val="292934"/>
                </a:solidFill>
              </a:rPr>
              <a:t>Source: 2015 Manufacturing Institute and Deloitte Skills Gap Study</a:t>
            </a:r>
            <a:endParaRPr lang="en-US" sz="800" dirty="0">
              <a:solidFill>
                <a:srgbClr val="292934"/>
              </a:solidFill>
            </a:endParaRPr>
          </a:p>
        </p:txBody>
      </p:sp>
    </p:spTree>
    <p:extLst>
      <p:ext uri="{BB962C8B-B14F-4D97-AF65-F5344CB8AC3E}">
        <p14:creationId xmlns:p14="http://schemas.microsoft.com/office/powerpoint/2010/main" val="23860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of this path</a:t>
            </a:r>
            <a:endParaRPr lang="en-US" dirty="0"/>
          </a:p>
        </p:txBody>
      </p:sp>
      <p:sp>
        <p:nvSpPr>
          <p:cNvPr id="3" name="Content Placeholder 2"/>
          <p:cNvSpPr>
            <a:spLocks noGrp="1"/>
          </p:cNvSpPr>
          <p:nvPr>
            <p:ph idx="1"/>
          </p:nvPr>
        </p:nvSpPr>
        <p:spPr>
          <a:xfrm>
            <a:off x="457200" y="762000"/>
            <a:ext cx="8229600" cy="5364163"/>
          </a:xfrm>
        </p:spPr>
        <p:txBody>
          <a:bodyPr/>
          <a:lstStyle/>
          <a:p>
            <a:r>
              <a:rPr lang="en-US" dirty="0"/>
              <a:t>Success in the New Economy by Kevin Fleming lays out the ratio of workers needed in our economy:</a:t>
            </a:r>
          </a:p>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799" y="3048000"/>
            <a:ext cx="4327525" cy="104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2146012"/>
            <a:ext cx="6019800" cy="584775"/>
          </a:xfrm>
          <a:prstGeom prst="rect">
            <a:avLst/>
          </a:prstGeom>
          <a:noFill/>
        </p:spPr>
        <p:txBody>
          <a:bodyPr wrap="square" rtlCol="0">
            <a:spAutoFit/>
          </a:bodyPr>
          <a:lstStyle/>
          <a:p>
            <a:r>
              <a:rPr lang="en-US" sz="3200" b="1" dirty="0" smtClean="0">
                <a:solidFill>
                  <a:srgbClr val="FF0000"/>
                </a:solidFill>
              </a:rPr>
              <a:t>For every 10 Job Opportunities</a:t>
            </a:r>
            <a:r>
              <a:rPr lang="en-US" b="1" dirty="0" smtClean="0"/>
              <a:t>, </a:t>
            </a:r>
            <a:endParaRPr lang="en-US" b="1" dirty="0"/>
          </a:p>
        </p:txBody>
      </p:sp>
      <p:sp>
        <p:nvSpPr>
          <p:cNvPr id="5" name="TextBox 4"/>
          <p:cNvSpPr txBox="1"/>
          <p:nvPr/>
        </p:nvSpPr>
        <p:spPr>
          <a:xfrm>
            <a:off x="426720" y="4419600"/>
            <a:ext cx="8001000" cy="1569660"/>
          </a:xfrm>
          <a:prstGeom prst="rect">
            <a:avLst/>
          </a:prstGeom>
          <a:noFill/>
        </p:spPr>
        <p:txBody>
          <a:bodyPr wrap="square" rtlCol="0">
            <a:spAutoFit/>
          </a:bodyPr>
          <a:lstStyle/>
          <a:p>
            <a:pPr algn="ctr"/>
            <a:r>
              <a:rPr lang="en-US" sz="3200" b="1" dirty="0" smtClean="0">
                <a:solidFill>
                  <a:srgbClr val="FF0000"/>
                </a:solidFill>
              </a:rPr>
              <a:t>1 Requires a Master’s Degree</a:t>
            </a:r>
          </a:p>
          <a:p>
            <a:pPr algn="ctr"/>
            <a:r>
              <a:rPr lang="en-US" sz="3200" b="1" dirty="0" smtClean="0">
                <a:solidFill>
                  <a:srgbClr val="FF0000"/>
                </a:solidFill>
              </a:rPr>
              <a:t>2 Require a 4 year Degree</a:t>
            </a:r>
          </a:p>
          <a:p>
            <a:pPr algn="ctr"/>
            <a:r>
              <a:rPr lang="en-US" sz="3200" b="1" dirty="0" smtClean="0">
                <a:solidFill>
                  <a:srgbClr val="FF0000"/>
                </a:solidFill>
              </a:rPr>
              <a:t>7 Require Certifications or a 2 year Degree</a:t>
            </a:r>
            <a:endParaRPr lang="en-US" sz="3200" b="1" dirty="0">
              <a:solidFill>
                <a:srgbClr val="FF0000"/>
              </a:solidFill>
            </a:endParaRPr>
          </a:p>
        </p:txBody>
      </p:sp>
      <p:sp>
        <p:nvSpPr>
          <p:cNvPr id="6" name="Rectangle 5"/>
          <p:cNvSpPr/>
          <p:nvPr/>
        </p:nvSpPr>
        <p:spPr>
          <a:xfrm>
            <a:off x="4038600" y="2286000"/>
            <a:ext cx="4572000" cy="646331"/>
          </a:xfrm>
          <a:prstGeom prst="rect">
            <a:avLst/>
          </a:prstGeom>
        </p:spPr>
        <p:txBody>
          <a:bodyPr>
            <a:spAutoFit/>
          </a:bodyPr>
          <a:lstStyle/>
          <a:p>
            <a:r>
              <a:rPr lang="en-US" dirty="0"/>
              <a:t>the ratio of workers needed in our economy:</a:t>
            </a:r>
          </a:p>
        </p:txBody>
      </p:sp>
    </p:spTree>
    <p:extLst>
      <p:ext uri="{BB962C8B-B14F-4D97-AF65-F5344CB8AC3E}">
        <p14:creationId xmlns:p14="http://schemas.microsoft.com/office/powerpoint/2010/main" val="3663807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7024744" cy="1143000"/>
          </a:xfrm>
        </p:spPr>
        <p:txBody>
          <a:bodyPr>
            <a:normAutofit fontScale="90000"/>
          </a:bodyPr>
          <a:lstStyle/>
          <a:p>
            <a:r>
              <a:rPr lang="en-US" dirty="0" smtClean="0"/>
              <a:t>Changing Perceptions of a Manufacturing Career Pathway….</a:t>
            </a:r>
            <a:endParaRPr lang="en-US" dirty="0"/>
          </a:p>
        </p:txBody>
      </p:sp>
      <p:sp>
        <p:nvSpPr>
          <p:cNvPr id="3" name="Content Placeholder 2"/>
          <p:cNvSpPr>
            <a:spLocks noGrp="1"/>
          </p:cNvSpPr>
          <p:nvPr>
            <p:ph idx="1"/>
          </p:nvPr>
        </p:nvSpPr>
        <p:spPr/>
        <p:txBody>
          <a:bodyPr/>
          <a:lstStyle/>
          <a:p>
            <a:r>
              <a:rPr lang="en-US" dirty="0" smtClean="0"/>
              <a:t>Parents</a:t>
            </a:r>
          </a:p>
          <a:p>
            <a:r>
              <a:rPr lang="en-US" dirty="0" smtClean="0"/>
              <a:t>Students</a:t>
            </a:r>
          </a:p>
          <a:p>
            <a:r>
              <a:rPr lang="en-US" dirty="0" smtClean="0"/>
              <a:t>High School Teachers</a:t>
            </a:r>
          </a:p>
          <a:p>
            <a:r>
              <a:rPr lang="en-US" dirty="0" smtClean="0"/>
              <a:t>DARS/DBVI Counselors</a:t>
            </a:r>
          </a:p>
          <a:p>
            <a:endParaRPr lang="en-US" dirty="0"/>
          </a:p>
          <a:p>
            <a:r>
              <a:rPr lang="en-US" dirty="0" smtClean="0"/>
              <a:t>How do we address Changing the view for Students and Families?</a:t>
            </a:r>
            <a:endParaRPr lang="en-US" dirty="0"/>
          </a:p>
        </p:txBody>
      </p:sp>
    </p:spTree>
    <p:extLst>
      <p:ext uri="{BB962C8B-B14F-4D97-AF65-F5344CB8AC3E}">
        <p14:creationId xmlns:p14="http://schemas.microsoft.com/office/powerpoint/2010/main" val="4268519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sz="2800" dirty="0" smtClean="0"/>
              <a:t>The PERCEPTION  GAP:  From this….</a:t>
            </a: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981200"/>
            <a:ext cx="5871253" cy="4114800"/>
          </a:xfrm>
        </p:spPr>
      </p:pic>
    </p:spTree>
    <p:extLst>
      <p:ext uri="{BB962C8B-B14F-4D97-AF65-F5344CB8AC3E}">
        <p14:creationId xmlns:p14="http://schemas.microsoft.com/office/powerpoint/2010/main" val="3902410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996"/>
            <a:ext cx="7696200" cy="1614196"/>
          </a:xfrm>
        </p:spPr>
        <p:txBody>
          <a:bodyPr>
            <a:normAutofit/>
          </a:bodyPr>
          <a:lstStyle/>
          <a:p>
            <a:r>
              <a:rPr lang="en-US" sz="2800" dirty="0" smtClean="0"/>
              <a:t>To THIS!</a:t>
            </a:r>
            <a:br>
              <a:rPr lang="en-US" sz="2800" dirty="0" smtClean="0"/>
            </a:br>
            <a:r>
              <a:rPr lang="en-US" sz="2800" dirty="0" smtClean="0"/>
              <a:t>Technical skills are needed and cross training provides variety and mobility </a:t>
            </a: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1859280"/>
            <a:ext cx="5943600" cy="4389120"/>
          </a:xfrm>
        </p:spPr>
      </p:pic>
    </p:spTree>
    <p:extLst>
      <p:ext uri="{BB962C8B-B14F-4D97-AF65-F5344CB8AC3E}">
        <p14:creationId xmlns:p14="http://schemas.microsoft.com/office/powerpoint/2010/main" val="1610423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Did!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0756606"/>
              </p:ext>
            </p:extLst>
          </p:nvPr>
        </p:nvGraphicFramePr>
        <p:xfrm>
          <a:off x="457200" y="2209800"/>
          <a:ext cx="8229600" cy="391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6213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with Assessment</a:t>
            </a:r>
            <a:endParaRPr lang="en-US" dirty="0"/>
          </a:p>
        </p:txBody>
      </p:sp>
      <p:sp>
        <p:nvSpPr>
          <p:cNvPr id="3" name="Content Placeholder 2"/>
          <p:cNvSpPr>
            <a:spLocks noGrp="1"/>
          </p:cNvSpPr>
          <p:nvPr>
            <p:ph idx="1"/>
          </p:nvPr>
        </p:nvSpPr>
        <p:spPr/>
        <p:txBody>
          <a:bodyPr/>
          <a:lstStyle/>
          <a:p>
            <a:r>
              <a:rPr lang="en-US" dirty="0" smtClean="0"/>
              <a:t>Which ones are you using?</a:t>
            </a:r>
          </a:p>
          <a:p>
            <a:pPr lvl="1"/>
            <a:r>
              <a:rPr lang="en-US" dirty="0" smtClean="0"/>
              <a:t>One-Stop/WIOA options</a:t>
            </a:r>
          </a:p>
          <a:p>
            <a:pPr lvl="1"/>
            <a:r>
              <a:rPr lang="en-US" dirty="0" smtClean="0"/>
              <a:t>DARS Evaluators</a:t>
            </a:r>
          </a:p>
          <a:p>
            <a:pPr lvl="1"/>
            <a:r>
              <a:rPr lang="en-US" dirty="0" smtClean="0"/>
              <a:t>Schools</a:t>
            </a:r>
          </a:p>
          <a:p>
            <a:pPr lvl="1"/>
            <a:r>
              <a:rPr lang="en-US" dirty="0" smtClean="0"/>
              <a:t>In house options</a:t>
            </a:r>
          </a:p>
          <a:p>
            <a:pPr lvl="1"/>
            <a:r>
              <a:rPr lang="en-US" dirty="0" smtClean="0"/>
              <a:t>Vendor’s</a:t>
            </a:r>
          </a:p>
          <a:p>
            <a:pPr lvl="1"/>
            <a:r>
              <a:rPr lang="en-US" dirty="0" smtClean="0"/>
              <a:t>On-line options</a:t>
            </a:r>
          </a:p>
          <a:p>
            <a:pPr marL="365760" lvl="1" indent="0">
              <a:buNone/>
            </a:pPr>
            <a:endParaRPr lang="en-US" dirty="0" smtClean="0"/>
          </a:p>
          <a:p>
            <a:endParaRPr lang="en-US" dirty="0"/>
          </a:p>
        </p:txBody>
      </p:sp>
    </p:spTree>
    <p:extLst>
      <p:ext uri="{BB962C8B-B14F-4D97-AF65-F5344CB8AC3E}">
        <p14:creationId xmlns:p14="http://schemas.microsoft.com/office/powerpoint/2010/main" val="91998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Tours</a:t>
            </a:r>
            <a:endParaRPr lang="en-US" dirty="0"/>
          </a:p>
        </p:txBody>
      </p:sp>
      <p:sp>
        <p:nvSpPr>
          <p:cNvPr id="3" name="Content Placeholder 2"/>
          <p:cNvSpPr>
            <a:spLocks noGrp="1"/>
          </p:cNvSpPr>
          <p:nvPr>
            <p:ph idx="1"/>
          </p:nvPr>
        </p:nvSpPr>
        <p:spPr/>
        <p:txBody>
          <a:bodyPr/>
          <a:lstStyle/>
          <a:p>
            <a:r>
              <a:rPr lang="en-US" dirty="0" smtClean="0"/>
              <a:t>Company tours </a:t>
            </a:r>
          </a:p>
          <a:p>
            <a:pPr marL="68580" indent="0">
              <a:buNone/>
            </a:pPr>
            <a:r>
              <a:rPr lang="en-US" dirty="0"/>
              <a:t>	</a:t>
            </a:r>
            <a:r>
              <a:rPr lang="en-US" dirty="0" smtClean="0"/>
              <a:t>On site</a:t>
            </a:r>
          </a:p>
          <a:p>
            <a:pPr marL="68580" indent="0">
              <a:buNone/>
            </a:pPr>
            <a:r>
              <a:rPr lang="en-US" dirty="0"/>
              <a:t>	</a:t>
            </a:r>
            <a:r>
              <a:rPr lang="en-US" dirty="0" smtClean="0"/>
              <a:t>Visit academy</a:t>
            </a:r>
          </a:p>
          <a:p>
            <a:pPr marL="68580" indent="0">
              <a:buNone/>
            </a:pPr>
            <a:endParaRPr lang="en-US" dirty="0"/>
          </a:p>
        </p:txBody>
      </p:sp>
    </p:spTree>
    <p:extLst>
      <p:ext uri="{BB962C8B-B14F-4D97-AF65-F5344CB8AC3E}">
        <p14:creationId xmlns:p14="http://schemas.microsoft.com/office/powerpoint/2010/main" val="2139946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Academies as Situational Assessments</a:t>
            </a:r>
          </a:p>
          <a:p>
            <a:r>
              <a:rPr lang="en-US" dirty="0" smtClean="0"/>
              <a:t>Opportunities to see other careers/options for them – under one roof – customer service, sales, HR, Engineering, Machinist, Project Managers, Janitors, Physical Wellness, Maintenance</a:t>
            </a:r>
          </a:p>
          <a:p>
            <a:r>
              <a:rPr lang="en-US" dirty="0" smtClean="0"/>
              <a:t>Experiential learning</a:t>
            </a:r>
          </a:p>
          <a:p>
            <a:r>
              <a:rPr lang="en-US" dirty="0" smtClean="0"/>
              <a:t>Next steps on the pathway</a:t>
            </a:r>
          </a:p>
          <a:p>
            <a:r>
              <a:rPr lang="en-US" dirty="0" smtClean="0"/>
              <a:t>Interviewing and resume uses</a:t>
            </a:r>
          </a:p>
          <a:p>
            <a:r>
              <a:rPr lang="en-US" dirty="0" smtClean="0"/>
              <a:t>Soft skills assessment</a:t>
            </a:r>
          </a:p>
          <a:p>
            <a:pPr marL="0" indent="0">
              <a:buNone/>
            </a:pPr>
            <a:endParaRPr lang="en-US" dirty="0" smtClean="0"/>
          </a:p>
          <a:p>
            <a:endParaRPr lang="en-US" dirty="0"/>
          </a:p>
        </p:txBody>
      </p:sp>
    </p:spTree>
    <p:extLst>
      <p:ext uri="{BB962C8B-B14F-4D97-AF65-F5344CB8AC3E}">
        <p14:creationId xmlns:p14="http://schemas.microsoft.com/office/powerpoint/2010/main" val="3721042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WWRC Water Purifying and Bottling Video(we don’t want jellyfish on our water!)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2590" y="2324100"/>
            <a:ext cx="4677833" cy="3508375"/>
          </a:xfrm>
        </p:spPr>
      </p:pic>
    </p:spTree>
    <p:extLst>
      <p:ext uri="{BB962C8B-B14F-4D97-AF65-F5344CB8AC3E}">
        <p14:creationId xmlns:p14="http://schemas.microsoft.com/office/powerpoint/2010/main" val="39669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How did you get to where your at today?</a:t>
            </a:r>
          </a:p>
          <a:p>
            <a:r>
              <a:rPr lang="en-US" dirty="0" smtClean="0"/>
              <a:t>On the sheets provided </a:t>
            </a:r>
          </a:p>
          <a:p>
            <a:pPr lvl="1"/>
            <a:r>
              <a:rPr lang="en-US" dirty="0" smtClean="0"/>
              <a:t>Write a rough timeline of your career progression</a:t>
            </a:r>
          </a:p>
          <a:p>
            <a:pPr lvl="1"/>
            <a:r>
              <a:rPr lang="en-US" dirty="0" smtClean="0"/>
              <a:t>Next write the reasons you took the job or entered training</a:t>
            </a:r>
          </a:p>
          <a:p>
            <a:pPr marL="685800" lvl="2" indent="0">
              <a:buNone/>
            </a:pPr>
            <a:r>
              <a:rPr lang="en-US" dirty="0"/>
              <a:t>	</a:t>
            </a:r>
            <a:r>
              <a:rPr lang="en-US" dirty="0" smtClean="0"/>
              <a:t>Family influences, funding, career 	knowledge </a:t>
            </a:r>
            <a:r>
              <a:rPr lang="en-US" dirty="0" err="1" smtClean="0"/>
              <a:t>ect</a:t>
            </a:r>
            <a:r>
              <a:rPr lang="en-US" dirty="0" smtClean="0"/>
              <a:t>. </a:t>
            </a:r>
            <a:endParaRPr lang="en-US" dirty="0"/>
          </a:p>
        </p:txBody>
      </p:sp>
    </p:spTree>
    <p:extLst>
      <p:ext uri="{BB962C8B-B14F-4D97-AF65-F5344CB8AC3E}">
        <p14:creationId xmlns:p14="http://schemas.microsoft.com/office/powerpoint/2010/main" val="2616727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6600"/>
                </a:solidFill>
              </a:rPr>
              <a:t>All Academies </a:t>
            </a:r>
            <a:r>
              <a:rPr lang="en-US" dirty="0">
                <a:solidFill>
                  <a:srgbClr val="FF6600"/>
                </a:solidFill>
              </a:rPr>
              <a:t>H</a:t>
            </a:r>
            <a:r>
              <a:rPr lang="en-US" dirty="0" smtClean="0">
                <a:solidFill>
                  <a:srgbClr val="FF6600"/>
                </a:solidFill>
              </a:rPr>
              <a:t>ad </a:t>
            </a:r>
            <a:r>
              <a:rPr lang="en-US" dirty="0">
                <a:solidFill>
                  <a:srgbClr val="FF6600"/>
                </a:solidFill>
              </a:rPr>
              <a:t>S</a:t>
            </a:r>
            <a:r>
              <a:rPr lang="en-US" dirty="0" smtClean="0">
                <a:solidFill>
                  <a:srgbClr val="FF6600"/>
                </a:solidFill>
              </a:rPr>
              <a:t>ome Similarities</a:t>
            </a:r>
            <a:endParaRPr lang="en-US" dirty="0">
              <a:solidFill>
                <a:srgbClr val="FF6600"/>
              </a:solidFill>
            </a:endParaRPr>
          </a:p>
        </p:txBody>
      </p:sp>
      <p:sp>
        <p:nvSpPr>
          <p:cNvPr id="3" name="Content Placeholder 2"/>
          <p:cNvSpPr>
            <a:spLocks noGrp="1"/>
          </p:cNvSpPr>
          <p:nvPr>
            <p:ph idx="1"/>
          </p:nvPr>
        </p:nvSpPr>
        <p:spPr/>
        <p:txBody>
          <a:bodyPr>
            <a:normAutofit fontScale="62500" lnSpcReduction="20000"/>
          </a:bodyPr>
          <a:lstStyle/>
          <a:p>
            <a:r>
              <a:rPr lang="en-US" dirty="0" smtClean="0"/>
              <a:t>Everyone attending these academies had to be a WIOA or a DARS participant or potential participant</a:t>
            </a:r>
          </a:p>
          <a:p>
            <a:r>
              <a:rPr lang="en-US" dirty="0" smtClean="0"/>
              <a:t>All academies were a week long (30 hours – 2 Non-credit Hours of Training)</a:t>
            </a:r>
          </a:p>
          <a:p>
            <a:r>
              <a:rPr lang="en-US" dirty="0" smtClean="0"/>
              <a:t>Participants were transported to the academies by WIOA Staff</a:t>
            </a:r>
          </a:p>
          <a:p>
            <a:r>
              <a:rPr lang="en-US" dirty="0" smtClean="0"/>
              <a:t>Participants were fed breakfast, lunch, and an afternoon </a:t>
            </a:r>
            <a:r>
              <a:rPr lang="en-US" dirty="0"/>
              <a:t>s</a:t>
            </a:r>
            <a:r>
              <a:rPr lang="en-US" dirty="0" smtClean="0"/>
              <a:t>nack</a:t>
            </a:r>
          </a:p>
          <a:p>
            <a:r>
              <a:rPr lang="en-US" dirty="0" smtClean="0"/>
              <a:t>WIOA Staff also took participants on field </a:t>
            </a:r>
            <a:r>
              <a:rPr lang="en-US" dirty="0"/>
              <a:t>t</a:t>
            </a:r>
            <a:r>
              <a:rPr lang="en-US" dirty="0" smtClean="0"/>
              <a:t>rips</a:t>
            </a:r>
          </a:p>
          <a:p>
            <a:r>
              <a:rPr lang="en-US" dirty="0" smtClean="0"/>
              <a:t>There was a DARS Counselor at each camp to administer assessments on all participants and speak about Career Pathways</a:t>
            </a:r>
          </a:p>
          <a:p>
            <a:r>
              <a:rPr lang="en-US" dirty="0" smtClean="0"/>
              <a:t>WIOA participants were paid a training stipend for attending the academy</a:t>
            </a:r>
          </a:p>
          <a:p>
            <a:r>
              <a:rPr lang="en-US" dirty="0" smtClean="0"/>
              <a:t>Each academy had a final competition</a:t>
            </a:r>
          </a:p>
          <a:p>
            <a:r>
              <a:rPr lang="en-US" dirty="0" smtClean="0"/>
              <a:t>Each winner of the competitions won a $100 gift card to Wal-Mart</a:t>
            </a:r>
            <a:endParaRPr lang="en-US" dirty="0"/>
          </a:p>
        </p:txBody>
      </p:sp>
    </p:spTree>
    <p:extLst>
      <p:ext uri="{BB962C8B-B14F-4D97-AF65-F5344CB8AC3E}">
        <p14:creationId xmlns:p14="http://schemas.microsoft.com/office/powerpoint/2010/main" val="155054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circle(in)">
                                      <p:cBhvr>
                                        <p:cTn id="46" dur="2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0"/>
            <a:ext cx="7886700" cy="685800"/>
          </a:xfrm>
        </p:spPr>
        <p:txBody>
          <a:bodyPr>
            <a:normAutofit fontScale="90000"/>
          </a:bodyPr>
          <a:lstStyle/>
          <a:p>
            <a:pPr algn="ctr"/>
            <a:r>
              <a:rPr lang="en-US" dirty="0" smtClean="0"/>
              <a:t>Robotic and Drone Academy</a:t>
            </a:r>
            <a:endParaRPr lang="en-US" dirty="0"/>
          </a:p>
        </p:txBody>
      </p:sp>
      <p:sp>
        <p:nvSpPr>
          <p:cNvPr id="3" name="Content Placeholder 2"/>
          <p:cNvSpPr>
            <a:spLocks noGrp="1"/>
          </p:cNvSpPr>
          <p:nvPr>
            <p:ph idx="1"/>
          </p:nvPr>
        </p:nvSpPr>
        <p:spPr>
          <a:xfrm>
            <a:off x="296141" y="1142999"/>
            <a:ext cx="8728364" cy="3137263"/>
          </a:xfrm>
        </p:spPr>
        <p:txBody>
          <a:bodyPr>
            <a:normAutofit fontScale="62500" lnSpcReduction="20000"/>
          </a:bodyPr>
          <a:lstStyle/>
          <a:p>
            <a:r>
              <a:rPr lang="en-US" dirty="0" smtClean="0"/>
              <a:t>Academy was held at Southside Virginia Community College’s Daniel Campus in Keysville, Virginia</a:t>
            </a:r>
          </a:p>
          <a:p>
            <a:r>
              <a:rPr lang="en-US" dirty="0" smtClean="0"/>
              <a:t>The Instructor was Vincent Brown, Robotics Instructor for SVCC</a:t>
            </a:r>
          </a:p>
          <a:p>
            <a:r>
              <a:rPr lang="en-US" dirty="0" smtClean="0"/>
              <a:t>Twenty-two Youth Participated, 21 were WIOA Participants and 7 of those were co-enrolled in DARS</a:t>
            </a:r>
          </a:p>
          <a:p>
            <a:r>
              <a:rPr lang="en-US" dirty="0" smtClean="0"/>
              <a:t>Built Robots</a:t>
            </a:r>
          </a:p>
          <a:p>
            <a:r>
              <a:rPr lang="en-US" dirty="0" smtClean="0"/>
              <a:t>Learned to fly drones</a:t>
            </a:r>
          </a:p>
          <a:p>
            <a:r>
              <a:rPr lang="en-US" dirty="0" smtClean="0"/>
              <a:t>Acquired the skill to take still and live pictures with drones</a:t>
            </a:r>
          </a:p>
          <a:p>
            <a:r>
              <a:rPr lang="en-US" dirty="0" smtClean="0"/>
              <a:t>Studied about Career Opportunities Available in the Field of Robotics</a:t>
            </a:r>
          </a:p>
          <a:p>
            <a:r>
              <a:rPr lang="en-US" dirty="0" smtClean="0"/>
              <a:t>Went on Field Trips to UAV Pro in Fort Pickett, Blackstone, VA and Dollar General Distributing in South Boston, VA</a:t>
            </a:r>
          </a:p>
          <a:p>
            <a:r>
              <a:rPr lang="en-US" dirty="0" smtClean="0"/>
              <a:t>Raced their robots on a course for speed based on their independent design</a:t>
            </a:r>
          </a:p>
          <a:p>
            <a:r>
              <a:rPr lang="en-US" dirty="0" smtClean="0"/>
              <a:t>Showed their still pictures and videos to their fellow classmates and a panel of judges to be graded on quality and stability.</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092" y="4453316"/>
            <a:ext cx="2701108" cy="205114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646" y="4419600"/>
            <a:ext cx="2671354" cy="2072667"/>
          </a:xfrm>
          <a:prstGeom prst="rect">
            <a:avLst/>
          </a:prstGeom>
        </p:spPr>
      </p:pic>
    </p:spTree>
    <p:extLst>
      <p:ext uri="{BB962C8B-B14F-4D97-AF65-F5344CB8AC3E}">
        <p14:creationId xmlns:p14="http://schemas.microsoft.com/office/powerpoint/2010/main" val="189184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2510"/>
            <a:ext cx="7886700" cy="1358179"/>
          </a:xfrm>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29301" y="304800"/>
            <a:ext cx="2912648" cy="282286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1" y="273776"/>
            <a:ext cx="3532907" cy="34981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0889" y="2969637"/>
            <a:ext cx="2671060" cy="358356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1" y="3527711"/>
            <a:ext cx="3634220" cy="305536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246293" y="448540"/>
            <a:ext cx="2895600" cy="260812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6200" y="3200400"/>
            <a:ext cx="2667000" cy="3352800"/>
          </a:xfrm>
          <a:prstGeom prst="rect">
            <a:avLst/>
          </a:prstGeom>
        </p:spPr>
      </p:pic>
    </p:spTree>
    <p:extLst>
      <p:ext uri="{BB962C8B-B14F-4D97-AF65-F5344CB8AC3E}">
        <p14:creationId xmlns:p14="http://schemas.microsoft.com/office/powerpoint/2010/main" val="1255323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1" y="457200"/>
            <a:ext cx="4343398" cy="1981200"/>
          </a:xfrm>
        </p:spPr>
        <p:txBody>
          <a:bodyPr>
            <a:noAutofit/>
          </a:bodyPr>
          <a:lstStyle/>
          <a:p>
            <a:pPr algn="ctr"/>
            <a:r>
              <a:rPr lang="en-US" sz="3200" dirty="0" smtClean="0">
                <a:solidFill>
                  <a:srgbClr val="FF0000"/>
                </a:solidFill>
              </a:rPr>
              <a:t>3-D Imaging Academy</a:t>
            </a:r>
            <a:endParaRPr lang="en-US" sz="3200" dirty="0">
              <a:solidFill>
                <a:srgbClr val="FF0000"/>
              </a:solidFill>
            </a:endParaRPr>
          </a:p>
        </p:txBody>
      </p:sp>
      <p:sp>
        <p:nvSpPr>
          <p:cNvPr id="3" name="Content Placeholder 2"/>
          <p:cNvSpPr>
            <a:spLocks noGrp="1"/>
          </p:cNvSpPr>
          <p:nvPr>
            <p:ph idx="1"/>
          </p:nvPr>
        </p:nvSpPr>
        <p:spPr>
          <a:xfrm>
            <a:off x="628650" y="3309258"/>
            <a:ext cx="7886700" cy="3274423"/>
          </a:xfrm>
        </p:spPr>
        <p:txBody>
          <a:bodyPr>
            <a:normAutofit fontScale="62500" lnSpcReduction="20000"/>
          </a:bodyPr>
          <a:lstStyle/>
          <a:p>
            <a:r>
              <a:rPr lang="en-US" dirty="0" smtClean="0"/>
              <a:t>Academy was held in the Lake Country Advanced Knowledge Center in South Hill, Virginia</a:t>
            </a:r>
          </a:p>
          <a:p>
            <a:r>
              <a:rPr lang="en-US" dirty="0" smtClean="0"/>
              <a:t>The Instructor was Scott Edmonds, Instructor for SVCC</a:t>
            </a:r>
          </a:p>
          <a:p>
            <a:r>
              <a:rPr lang="en-US" dirty="0" smtClean="0"/>
              <a:t>Ten WIOA Youth Participated in this Academy</a:t>
            </a:r>
          </a:p>
          <a:p>
            <a:r>
              <a:rPr lang="en-US" dirty="0" smtClean="0"/>
              <a:t>Learned of Career Pathways and opportunities in 3-D Imaging</a:t>
            </a:r>
          </a:p>
          <a:p>
            <a:r>
              <a:rPr lang="en-US" dirty="0" smtClean="0"/>
              <a:t>Learned how to use the software program AutoCAD which is used to design items to be printed with the 3-D printers</a:t>
            </a:r>
          </a:p>
          <a:p>
            <a:r>
              <a:rPr lang="en-US" dirty="0" smtClean="0"/>
              <a:t>Created name tags, company logos, and trophies with AutoCAD and printed them on the 3-D printer and made a 2-D portfolio of their work</a:t>
            </a:r>
          </a:p>
          <a:p>
            <a:r>
              <a:rPr lang="en-US" dirty="0" smtClean="0"/>
              <a:t>Went on a field trip to Cardinal Homes, Incorporated a Modular Home Manufacturer in Wylliesburg, Virginia and Dollar General Distributing in South Boston, Virginia.</a:t>
            </a:r>
          </a:p>
          <a:p>
            <a:r>
              <a:rPr lang="en-US" dirty="0" smtClean="0"/>
              <a:t>Each participant made a portfolio of their original designs and presented it to their fellow classmates and to a group of judges.  They were also given an oral test on their AutoCAD skills to demonstrate to the judges.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471667" y="634749"/>
            <a:ext cx="2536149" cy="222068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2503" y="499496"/>
            <a:ext cx="2648041" cy="2258648"/>
          </a:xfrm>
          <a:prstGeom prst="rect">
            <a:avLst/>
          </a:prstGeom>
        </p:spPr>
      </p:pic>
    </p:spTree>
    <p:extLst>
      <p:ext uri="{BB962C8B-B14F-4D97-AF65-F5344CB8AC3E}">
        <p14:creationId xmlns:p14="http://schemas.microsoft.com/office/powerpoint/2010/main" val="344530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5590561" y="1212022"/>
            <a:ext cx="4279684" cy="2354407"/>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468399"/>
            <a:ext cx="3342925" cy="273287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006127" y="3380083"/>
            <a:ext cx="3365787" cy="300816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3938154"/>
            <a:ext cx="3803938" cy="262890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249383"/>
            <a:ext cx="3803936" cy="3688771"/>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6623219" y="4274882"/>
            <a:ext cx="2862066" cy="1722294"/>
          </a:xfrm>
          <a:prstGeom prst="rect">
            <a:avLst/>
          </a:prstGeom>
        </p:spPr>
      </p:pic>
    </p:spTree>
    <p:extLst>
      <p:ext uri="{BB962C8B-B14F-4D97-AF65-F5344CB8AC3E}">
        <p14:creationId xmlns:p14="http://schemas.microsoft.com/office/powerpoint/2010/main" val="13276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971" y="353291"/>
            <a:ext cx="6007229" cy="1170709"/>
          </a:xfrm>
        </p:spPr>
        <p:txBody>
          <a:bodyPr>
            <a:normAutofit/>
          </a:bodyPr>
          <a:lstStyle/>
          <a:p>
            <a:pPr algn="ctr"/>
            <a:r>
              <a:rPr lang="en-US" dirty="0" smtClean="0">
                <a:solidFill>
                  <a:schemeClr val="accent6">
                    <a:lumMod val="75000"/>
                  </a:schemeClr>
                </a:solidFill>
              </a:rPr>
              <a:t>Welding Academy</a:t>
            </a:r>
            <a:endParaRPr lang="en-US" dirty="0">
              <a:solidFill>
                <a:schemeClr val="accent6">
                  <a:lumMod val="75000"/>
                </a:schemeClr>
              </a:solidFill>
            </a:endParaRPr>
          </a:p>
        </p:txBody>
      </p:sp>
      <p:sp>
        <p:nvSpPr>
          <p:cNvPr id="3" name="Content Placeholder 2"/>
          <p:cNvSpPr>
            <a:spLocks noGrp="1"/>
          </p:cNvSpPr>
          <p:nvPr>
            <p:ph idx="1"/>
          </p:nvPr>
        </p:nvSpPr>
        <p:spPr>
          <a:xfrm>
            <a:off x="533399" y="1524000"/>
            <a:ext cx="8092113" cy="2865119"/>
          </a:xfrm>
        </p:spPr>
        <p:txBody>
          <a:bodyPr>
            <a:noAutofit/>
          </a:bodyPr>
          <a:lstStyle/>
          <a:p>
            <a:r>
              <a:rPr lang="en-US" sz="1400" dirty="0" smtClean="0"/>
              <a:t>Academy was held at the Southern Virginia Higher Education Center in South Boston, Virginia</a:t>
            </a:r>
          </a:p>
          <a:p>
            <a:r>
              <a:rPr lang="en-US" sz="1400" dirty="0" smtClean="0"/>
              <a:t>The Instructor was Fernandez Bruce, Instructor for the SVHEC</a:t>
            </a:r>
          </a:p>
          <a:p>
            <a:r>
              <a:rPr lang="en-US" sz="1400" dirty="0" smtClean="0"/>
              <a:t>Ten WIOA Youth Participated, three were co-enrolled in DARS</a:t>
            </a:r>
          </a:p>
          <a:p>
            <a:r>
              <a:rPr lang="en-US" sz="1400" dirty="0" smtClean="0"/>
              <a:t>Learned </a:t>
            </a:r>
            <a:r>
              <a:rPr lang="en-US" sz="1400" dirty="0"/>
              <a:t>of Career Pathways and </a:t>
            </a:r>
            <a:r>
              <a:rPr lang="en-US" sz="1400" dirty="0" smtClean="0"/>
              <a:t>training opportunities </a:t>
            </a:r>
            <a:r>
              <a:rPr lang="en-US" sz="1400" dirty="0"/>
              <a:t>in </a:t>
            </a:r>
            <a:r>
              <a:rPr lang="en-US" sz="1400" dirty="0" smtClean="0"/>
              <a:t>Welding</a:t>
            </a:r>
            <a:endParaRPr lang="en-US" sz="1400" dirty="0"/>
          </a:p>
          <a:p>
            <a:r>
              <a:rPr lang="en-US" sz="1400" dirty="0"/>
              <a:t>Learned </a:t>
            </a:r>
            <a:r>
              <a:rPr lang="en-US" sz="1400" dirty="0" smtClean="0"/>
              <a:t>about different types of welding like MIG, TIG, and Stick</a:t>
            </a:r>
            <a:endParaRPr lang="en-US" sz="1400" dirty="0"/>
          </a:p>
          <a:p>
            <a:r>
              <a:rPr lang="en-US" sz="1400" dirty="0" smtClean="0"/>
              <a:t>Worked in a team environment to create two drafting tables</a:t>
            </a:r>
          </a:p>
          <a:p>
            <a:r>
              <a:rPr lang="en-US" sz="1400" dirty="0" smtClean="0"/>
              <a:t>Creatively worked independently to design fireplace pokers and shovels</a:t>
            </a:r>
            <a:endParaRPr lang="en-US" sz="1400" dirty="0"/>
          </a:p>
          <a:p>
            <a:r>
              <a:rPr lang="en-US" sz="1400" dirty="0"/>
              <a:t>Went on a field trip to </a:t>
            </a:r>
            <a:r>
              <a:rPr lang="en-US" sz="1400" dirty="0" smtClean="0"/>
              <a:t>Slap Nasty Designs in South Boston, Virginia </a:t>
            </a:r>
            <a:r>
              <a:rPr lang="en-US" sz="1400" dirty="0"/>
              <a:t>and Dollar General </a:t>
            </a:r>
            <a:r>
              <a:rPr lang="en-US" sz="1400" dirty="0" smtClean="0"/>
              <a:t>Distributing also in South Boston, Virginia.</a:t>
            </a:r>
            <a:endParaRPr lang="en-US" sz="1400" dirty="0"/>
          </a:p>
          <a:p>
            <a:r>
              <a:rPr lang="en-US" sz="1400" dirty="0" smtClean="0"/>
              <a:t>Gave presentations on what they learned in the academy and showed their pokers and shovels to be judged independently</a:t>
            </a:r>
            <a:endParaRPr lang="en-US" sz="1400" dirty="0"/>
          </a:p>
          <a:p>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705455" y="4572144"/>
            <a:ext cx="2072601" cy="17675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4130" y="4753788"/>
            <a:ext cx="1927683" cy="1549144"/>
          </a:xfrm>
          <a:prstGeom prst="rect">
            <a:avLst/>
          </a:prstGeom>
        </p:spPr>
      </p:pic>
    </p:spTree>
    <p:extLst>
      <p:ext uri="{BB962C8B-B14F-4D97-AF65-F5344CB8AC3E}">
        <p14:creationId xmlns:p14="http://schemas.microsoft.com/office/powerpoint/2010/main" val="267287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67000" y="3185871"/>
            <a:ext cx="3429000" cy="336733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1396" y="3930399"/>
            <a:ext cx="2578605" cy="266700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224962" y="3029240"/>
            <a:ext cx="4013999" cy="303392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43065" y="506882"/>
            <a:ext cx="3681845" cy="325358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0779" y="280556"/>
            <a:ext cx="3435570" cy="334587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6171766" y="958994"/>
            <a:ext cx="3345874" cy="1988994"/>
          </a:xfrm>
          <a:prstGeom prst="rect">
            <a:avLst/>
          </a:prstGeom>
        </p:spPr>
      </p:pic>
    </p:spTree>
    <p:extLst>
      <p:ext uri="{BB962C8B-B14F-4D97-AF65-F5344CB8AC3E}">
        <p14:creationId xmlns:p14="http://schemas.microsoft.com/office/powerpoint/2010/main" val="186644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53536"/>
          </a:xfrm>
        </p:spPr>
        <p:txBody>
          <a:bodyPr>
            <a:noAutofit/>
          </a:bodyPr>
          <a:lstStyle/>
          <a:p>
            <a:r>
              <a:rPr lang="en-US" sz="3600" b="1" dirty="0" smtClean="0"/>
              <a:t>WWRC Training Opportunities</a:t>
            </a:r>
            <a:endParaRPr lang="en-US" sz="3600" b="1" dirty="0"/>
          </a:p>
        </p:txBody>
      </p:sp>
      <p:sp>
        <p:nvSpPr>
          <p:cNvPr id="3" name="Content Placeholder 2"/>
          <p:cNvSpPr>
            <a:spLocks noGrp="1"/>
          </p:cNvSpPr>
          <p:nvPr>
            <p:ph sz="quarter" idx="1"/>
          </p:nvPr>
        </p:nvSpPr>
        <p:spPr/>
        <p:txBody>
          <a:bodyPr/>
          <a:lstStyle/>
          <a:p>
            <a:r>
              <a:rPr lang="en-US" dirty="0" smtClean="0"/>
              <a:t>WWRC – Manufacturing Academy Pilot</a:t>
            </a:r>
          </a:p>
          <a:p>
            <a:r>
              <a:rPr lang="en-US" dirty="0" smtClean="0"/>
              <a:t>MT1 and MSI Training</a:t>
            </a:r>
          </a:p>
          <a:p>
            <a:r>
              <a:rPr lang="en-US" dirty="0" smtClean="0"/>
              <a:t>Nationally recognized credentials MT1,  MS, OSHA</a:t>
            </a:r>
            <a:r>
              <a:rPr lang="en-US" dirty="0"/>
              <a:t> </a:t>
            </a:r>
            <a:r>
              <a:rPr lang="en-US" dirty="0" smtClean="0"/>
              <a:t>10 and CRC</a:t>
            </a:r>
          </a:p>
          <a:p>
            <a:pPr marL="0" indent="0">
              <a:buNone/>
            </a:pPr>
            <a:endParaRPr lang="en-US" dirty="0" smtClean="0"/>
          </a:p>
          <a:p>
            <a:endParaRPr lang="en-US" dirty="0" smtClean="0"/>
          </a:p>
          <a:p>
            <a:pPr marL="0" indent="0">
              <a:buNone/>
            </a:pPr>
            <a:r>
              <a:rPr lang="en-US" dirty="0" smtClean="0"/>
              <a:t>                                 </a:t>
            </a:r>
            <a:endParaRPr lang="en-US" dirty="0"/>
          </a:p>
        </p:txBody>
      </p:sp>
      <p:pic>
        <p:nvPicPr>
          <p:cNvPr id="5" name="Picture 4" descr="http://vamanufacturers.com/wp-content/uploads/2013/07/msi_logo_vertica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9531" y="4057572"/>
            <a:ext cx="2477770" cy="1737360"/>
          </a:xfrm>
          <a:prstGeom prst="rect">
            <a:avLst/>
          </a:prstGeom>
          <a:noFill/>
          <a:ln>
            <a:noFill/>
          </a:ln>
        </p:spPr>
      </p:pic>
      <p:pic>
        <p:nvPicPr>
          <p:cNvPr id="6" name="Picture 4" descr="http://www.mechanicalengineeringblog.com/wp-content/uploads/2011/03/01-solar-hydrogen-powered-water-purifier-new-hydra-tranportable-water-purifi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077892"/>
            <a:ext cx="2254686" cy="246888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269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r>
              <a:rPr lang="en-US" dirty="0" smtClean="0"/>
              <a:t>Dream It. Do It. </a:t>
            </a:r>
            <a:endParaRPr lang="en-US" dirty="0"/>
          </a:p>
        </p:txBody>
      </p:sp>
      <p:pic>
        <p:nvPicPr>
          <p:cNvPr id="4" name="Content Placeholder 3"/>
          <p:cNvPicPr>
            <a:picLocks noGrp="1" noChangeAspect="1"/>
          </p:cNvPicPr>
          <p:nvPr>
            <p:ph idx="1"/>
          </p:nvPr>
        </p:nvPicPr>
        <p:blipFill rotWithShape="1">
          <a:blip r:embed="rId3"/>
          <a:srcRect l="21260" t="11317" r="22741" b="17440"/>
          <a:stretch/>
        </p:blipFill>
        <p:spPr>
          <a:xfrm>
            <a:off x="533400" y="1905000"/>
            <a:ext cx="8077200" cy="4267200"/>
          </a:xfrm>
          <a:prstGeom prst="rect">
            <a:avLst/>
          </a:prstGeom>
          <a:ln>
            <a:solidFill>
              <a:srgbClr val="8E9CCC"/>
            </a:solidFill>
          </a:ln>
        </p:spPr>
      </p:pic>
    </p:spTree>
    <p:extLst>
      <p:ext uri="{BB962C8B-B14F-4D97-AF65-F5344CB8AC3E}">
        <p14:creationId xmlns:p14="http://schemas.microsoft.com/office/powerpoint/2010/main" val="789457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302752" cy="1066800"/>
          </a:xfrm>
        </p:spPr>
        <p:txBody>
          <a:bodyPr>
            <a:normAutofit fontScale="90000"/>
          </a:bodyPr>
          <a:lstStyle/>
          <a:p>
            <a:r>
              <a:rPr lang="en-US" dirty="0" smtClean="0"/>
              <a:t>Flexibility of Choices for training and supports</a:t>
            </a:r>
            <a:endParaRPr lang="en-US" dirty="0"/>
          </a:p>
        </p:txBody>
      </p:sp>
      <p:sp>
        <p:nvSpPr>
          <p:cNvPr id="3" name="Content Placeholder 2"/>
          <p:cNvSpPr>
            <a:spLocks noGrp="1"/>
          </p:cNvSpPr>
          <p:nvPr>
            <p:ph idx="1"/>
          </p:nvPr>
        </p:nvSpPr>
        <p:spPr/>
        <p:txBody>
          <a:bodyPr>
            <a:normAutofit/>
          </a:bodyPr>
          <a:lstStyle/>
          <a:p>
            <a:r>
              <a:rPr lang="en-US" sz="2400" dirty="0" smtClean="0"/>
              <a:t>Regional Summer Academies</a:t>
            </a:r>
          </a:p>
          <a:p>
            <a:r>
              <a:rPr lang="en-US" sz="2400" dirty="0" smtClean="0"/>
              <a:t>Community College</a:t>
            </a:r>
          </a:p>
          <a:p>
            <a:r>
              <a:rPr lang="en-US" sz="2400" dirty="0" smtClean="0"/>
              <a:t>Adult Education </a:t>
            </a:r>
          </a:p>
          <a:p>
            <a:r>
              <a:rPr lang="en-US" sz="2400" dirty="0" smtClean="0"/>
              <a:t>Plugged In</a:t>
            </a:r>
          </a:p>
          <a:p>
            <a:r>
              <a:rPr lang="en-US" sz="2400" dirty="0" smtClean="0"/>
              <a:t>Aztec Software</a:t>
            </a:r>
          </a:p>
          <a:p>
            <a:r>
              <a:rPr lang="en-US" sz="2400" dirty="0" smtClean="0"/>
              <a:t>Various online opportunities</a:t>
            </a:r>
            <a:endParaRPr lang="en-US" sz="2400" dirty="0"/>
          </a:p>
          <a:p>
            <a:endParaRPr lang="en-US" sz="2400" dirty="0"/>
          </a:p>
          <a:p>
            <a:pPr marL="68580" indent="0">
              <a:buNone/>
            </a:pPr>
            <a:endParaRPr lang="en-US" dirty="0"/>
          </a:p>
        </p:txBody>
      </p:sp>
    </p:spTree>
    <p:extLst>
      <p:ext uri="{BB962C8B-B14F-4D97-AF65-F5344CB8AC3E}">
        <p14:creationId xmlns:p14="http://schemas.microsoft.com/office/powerpoint/2010/main" val="2770676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nzy37462\Desktop\career pathw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162800" cy="492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81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p:cNvSpPr>
          <p:nvPr/>
        </p:nvSpPr>
        <p:spPr bwMode="auto">
          <a:xfrm>
            <a:off x="2695375" y="315659"/>
            <a:ext cx="6150174" cy="1074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gn="ctr" defTabSz="914400"/>
            <a:endParaRPr lang="en-US" dirty="0">
              <a:solidFill>
                <a:prstClr val="white"/>
              </a:solidFill>
            </a:endParaRPr>
          </a:p>
        </p:txBody>
      </p:sp>
      <p:sp>
        <p:nvSpPr>
          <p:cNvPr id="3" name="Rectangle 2"/>
          <p:cNvSpPr/>
          <p:nvPr/>
        </p:nvSpPr>
        <p:spPr>
          <a:xfrm>
            <a:off x="838199" y="610022"/>
            <a:ext cx="7323579" cy="600164"/>
          </a:xfrm>
          <a:prstGeom prst="rect">
            <a:avLst/>
          </a:prstGeom>
        </p:spPr>
        <p:txBody>
          <a:bodyPr wrap="square">
            <a:spAutoFit/>
          </a:bodyPr>
          <a:lstStyle/>
          <a:p>
            <a:pPr defTabSz="914400">
              <a:defRPr/>
            </a:pPr>
            <a:r>
              <a:rPr lang="en-US" sz="3300" b="1" kern="0" dirty="0" smtClean="0">
                <a:solidFill>
                  <a:prstClr val="white"/>
                </a:solidFill>
                <a:latin typeface="Calibri Light" panose="020F0302020204030204"/>
              </a:rPr>
              <a:t>Critical </a:t>
            </a:r>
            <a:r>
              <a:rPr lang="en-US" sz="3300" b="1" kern="0" dirty="0" err="1" smtClean="0">
                <a:solidFill>
                  <a:prstClr val="white"/>
                </a:solidFill>
                <a:latin typeface="Calibri Light" panose="020F0302020204030204"/>
              </a:rPr>
              <a:t>Mcturing</a:t>
            </a:r>
            <a:r>
              <a:rPr lang="en-US" sz="3300" b="1" kern="0" dirty="0" smtClean="0">
                <a:solidFill>
                  <a:prstClr val="white"/>
                </a:solidFill>
                <a:latin typeface="Calibri Light" panose="020F0302020204030204"/>
              </a:rPr>
              <a:t> “Mid-Skill” Occupations</a:t>
            </a:r>
            <a:endParaRPr lang="en-US" b="1" kern="0" dirty="0" smtClean="0">
              <a:solidFill>
                <a:prstClr val="white"/>
              </a:solidFill>
            </a:endParaRPr>
          </a:p>
        </p:txBody>
      </p:sp>
      <p:sp>
        <p:nvSpPr>
          <p:cNvPr id="4" name="Rectangle 3"/>
          <p:cNvSpPr/>
          <p:nvPr/>
        </p:nvSpPr>
        <p:spPr>
          <a:xfrm>
            <a:off x="553034" y="1905506"/>
            <a:ext cx="7902708" cy="553998"/>
          </a:xfrm>
          <a:prstGeom prst="rect">
            <a:avLst/>
          </a:prstGeom>
        </p:spPr>
        <p:txBody>
          <a:bodyPr wrap="square">
            <a:spAutoFit/>
          </a:bodyPr>
          <a:lstStyle/>
          <a:p>
            <a:pPr marL="214313" indent="-214313" defTabSz="914400">
              <a:spcAft>
                <a:spcPts val="450"/>
              </a:spcAft>
              <a:buFont typeface="Arial" panose="020B0604020202020204" pitchFamily="34" charset="0"/>
              <a:buChar char="•"/>
              <a:defRPr/>
            </a:pPr>
            <a:r>
              <a:rPr lang="en-US" altLang="en-US" sz="1500" dirty="0">
                <a:solidFill>
                  <a:prstClr val="black"/>
                </a:solidFill>
                <a:latin typeface="Calibri" panose="020F0502020204030204"/>
                <a:ea typeface="MS PGothic" panose="020B0600070205080204" pitchFamily="34" charset="-128"/>
              </a:rPr>
              <a:t>Positions require certification regarding broad-based knowledge about multi-step processes to successfully trouble-shoot and solve problems beyond traditional “machine” operators:</a:t>
            </a:r>
          </a:p>
        </p:txBody>
      </p:sp>
      <p:pic>
        <p:nvPicPr>
          <p:cNvPr id="9" name="Picture 9"/>
          <p:cNvPicPr>
            <a:picLocks noChangeAspect="1"/>
          </p:cNvPicPr>
          <p:nvPr/>
        </p:nvPicPr>
        <p:blipFill>
          <a:blip r:embed="rId3" cstate="email">
            <a:extLst>
              <a:ext uri="{28A0092B-C50C-407E-A947-70E740481C1C}">
                <a14:useLocalDpi xmlns:a14="http://schemas.microsoft.com/office/drawing/2010/main" val="0"/>
              </a:ext>
            </a:extLst>
          </a:blip>
          <a:srcRect l="16913" t="29166" r="8669" b="1445"/>
          <a:stretch>
            <a:fillRect/>
          </a:stretch>
        </p:blipFill>
        <p:spPr bwMode="auto">
          <a:xfrm>
            <a:off x="5201005" y="2710661"/>
            <a:ext cx="3136664" cy="242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56968" y="2592543"/>
            <a:ext cx="4572000" cy="2408865"/>
          </a:xfrm>
          <a:prstGeom prst="rect">
            <a:avLst/>
          </a:prstGeom>
        </p:spPr>
        <p:txBody>
          <a:bodyPr>
            <a:spAutoFit/>
          </a:bodyPr>
          <a:lstStyle/>
          <a:p>
            <a:pPr marL="171450" indent="-171450" defTabSz="685800">
              <a:lnSpc>
                <a:spcPct val="90000"/>
              </a:lnSpc>
              <a:spcBef>
                <a:spcPts val="750"/>
              </a:spcBef>
              <a:buFont typeface="Arial" panose="020B0604020202020204" pitchFamily="34" charset="0"/>
              <a:buChar char="•"/>
              <a:defRPr/>
            </a:pPr>
            <a:r>
              <a:rPr lang="en-US" altLang="en-US" sz="1200" dirty="0">
                <a:solidFill>
                  <a:prstClr val="black"/>
                </a:solidFill>
                <a:latin typeface="Calibri" panose="020F0502020204030204"/>
              </a:rPr>
              <a:t>Operator</a:t>
            </a:r>
          </a:p>
          <a:p>
            <a:pPr marL="171450" indent="-171450" defTabSz="685800">
              <a:lnSpc>
                <a:spcPct val="90000"/>
              </a:lnSpc>
              <a:spcBef>
                <a:spcPts val="750"/>
              </a:spcBef>
              <a:buFont typeface="Arial" panose="020B0604020202020204" pitchFamily="34" charset="0"/>
              <a:buChar char="•"/>
              <a:defRPr/>
            </a:pPr>
            <a:r>
              <a:rPr lang="en-US" altLang="en-US" sz="1200" dirty="0">
                <a:solidFill>
                  <a:prstClr val="black"/>
                </a:solidFill>
                <a:latin typeface="Calibri" panose="020F0502020204030204"/>
              </a:rPr>
              <a:t>Production Operator</a:t>
            </a:r>
          </a:p>
          <a:p>
            <a:pPr marL="171450" indent="-171450" defTabSz="685800">
              <a:lnSpc>
                <a:spcPct val="90000"/>
              </a:lnSpc>
              <a:spcBef>
                <a:spcPts val="750"/>
              </a:spcBef>
              <a:buFont typeface="Arial" panose="020B0604020202020204" pitchFamily="34" charset="0"/>
              <a:buChar char="•"/>
              <a:defRPr/>
            </a:pPr>
            <a:r>
              <a:rPr lang="en-US" altLang="en-US" sz="1200" dirty="0">
                <a:solidFill>
                  <a:prstClr val="black"/>
                </a:solidFill>
                <a:latin typeface="Calibri" panose="020F0502020204030204"/>
              </a:rPr>
              <a:t>Production Technician</a:t>
            </a:r>
          </a:p>
          <a:p>
            <a:pPr marL="171450" indent="-171450" defTabSz="685800">
              <a:lnSpc>
                <a:spcPct val="90000"/>
              </a:lnSpc>
              <a:spcBef>
                <a:spcPts val="750"/>
              </a:spcBef>
              <a:buFont typeface="Arial" panose="020B0604020202020204" pitchFamily="34" charset="0"/>
              <a:buChar char="•"/>
              <a:defRPr/>
            </a:pPr>
            <a:r>
              <a:rPr lang="en-US" altLang="en-US" sz="1200" dirty="0">
                <a:solidFill>
                  <a:prstClr val="black"/>
                </a:solidFill>
                <a:latin typeface="Calibri" panose="020F0502020204030204"/>
              </a:rPr>
              <a:t>Technician </a:t>
            </a:r>
          </a:p>
          <a:p>
            <a:pPr marL="171450" indent="-171450" defTabSz="685800">
              <a:lnSpc>
                <a:spcPct val="90000"/>
              </a:lnSpc>
              <a:spcBef>
                <a:spcPts val="750"/>
              </a:spcBef>
              <a:buFont typeface="Arial" panose="020B0604020202020204" pitchFamily="34" charset="0"/>
              <a:buChar char="•"/>
              <a:defRPr/>
            </a:pPr>
            <a:r>
              <a:rPr lang="en-US" altLang="en-US" sz="1200" dirty="0">
                <a:solidFill>
                  <a:prstClr val="black"/>
                </a:solidFill>
                <a:latin typeface="Calibri" panose="020F0502020204030204"/>
              </a:rPr>
              <a:t>Chemical Equipment Operator</a:t>
            </a:r>
          </a:p>
          <a:p>
            <a:pPr marL="171450" indent="-171450" defTabSz="685800">
              <a:lnSpc>
                <a:spcPct val="90000"/>
              </a:lnSpc>
              <a:spcBef>
                <a:spcPts val="750"/>
              </a:spcBef>
              <a:buFont typeface="Arial" panose="020B0604020202020204" pitchFamily="34" charset="0"/>
              <a:buChar char="•"/>
              <a:defRPr/>
            </a:pPr>
            <a:r>
              <a:rPr lang="en-US" altLang="en-US" sz="1200" dirty="0">
                <a:solidFill>
                  <a:prstClr val="black"/>
                </a:solidFill>
                <a:latin typeface="Calibri" panose="020F0502020204030204"/>
                <a:cs typeface="Arial" panose="020B0604020202020204" pitchFamily="34" charset="0"/>
              </a:rPr>
              <a:t>Chemical Operator </a:t>
            </a:r>
          </a:p>
          <a:p>
            <a:pPr marL="171450" indent="-171450" defTabSz="685800">
              <a:lnSpc>
                <a:spcPct val="90000"/>
              </a:lnSpc>
              <a:spcBef>
                <a:spcPts val="750"/>
              </a:spcBef>
              <a:buFont typeface="Arial" panose="020B0604020202020204" pitchFamily="34" charset="0"/>
              <a:buChar char="•"/>
              <a:defRPr/>
            </a:pPr>
            <a:r>
              <a:rPr lang="en-US" altLang="en-US" sz="1200" dirty="0">
                <a:solidFill>
                  <a:prstClr val="black"/>
                </a:solidFill>
                <a:latin typeface="Calibri" panose="020F0502020204030204"/>
                <a:cs typeface="Arial" panose="020B0604020202020204" pitchFamily="34" charset="0"/>
              </a:rPr>
              <a:t>Fixers</a:t>
            </a:r>
          </a:p>
          <a:p>
            <a:pPr marL="171450" indent="-171450" defTabSz="685800">
              <a:lnSpc>
                <a:spcPct val="90000"/>
              </a:lnSpc>
              <a:spcBef>
                <a:spcPts val="750"/>
              </a:spcBef>
              <a:buFont typeface="Arial" panose="020B0604020202020204" pitchFamily="34" charset="0"/>
              <a:buChar char="•"/>
              <a:defRPr/>
            </a:pPr>
            <a:r>
              <a:rPr lang="en-US" altLang="en-US" sz="1200" dirty="0">
                <a:solidFill>
                  <a:prstClr val="black"/>
                </a:solidFill>
                <a:latin typeface="Calibri" panose="020F0502020204030204"/>
                <a:cs typeface="Arial" panose="020B0604020202020204" pitchFamily="34" charset="0"/>
              </a:rPr>
              <a:t>CNC Technician Manufacturing Technician</a:t>
            </a:r>
          </a:p>
          <a:p>
            <a:pPr marL="171450" indent="-171450" defTabSz="685800">
              <a:lnSpc>
                <a:spcPct val="90000"/>
              </a:lnSpc>
              <a:spcBef>
                <a:spcPts val="750"/>
              </a:spcBef>
              <a:buFont typeface="Arial" panose="020B0604020202020204" pitchFamily="34" charset="0"/>
              <a:buChar char="•"/>
              <a:defRPr/>
            </a:pPr>
            <a:r>
              <a:rPr lang="en-US" altLang="en-US" sz="1200" dirty="0">
                <a:solidFill>
                  <a:prstClr val="black"/>
                </a:solidFill>
                <a:latin typeface="Calibri" panose="020F0502020204030204"/>
                <a:cs typeface="Arial" panose="020B0604020202020204" pitchFamily="34" charset="0"/>
              </a:rPr>
              <a:t>Production Manufacturing Specialist</a:t>
            </a:r>
          </a:p>
        </p:txBody>
      </p:sp>
      <p:sp>
        <p:nvSpPr>
          <p:cNvPr id="11" name="Rectangle 10"/>
          <p:cNvSpPr/>
          <p:nvPr/>
        </p:nvSpPr>
        <p:spPr>
          <a:xfrm>
            <a:off x="658761" y="5374189"/>
            <a:ext cx="7531509" cy="553998"/>
          </a:xfrm>
          <a:prstGeom prst="rect">
            <a:avLst/>
          </a:prstGeom>
        </p:spPr>
        <p:txBody>
          <a:bodyPr wrap="square">
            <a:spAutoFit/>
          </a:bodyPr>
          <a:lstStyle/>
          <a:p>
            <a:pPr marL="257175" indent="-257175" defTabSz="914400">
              <a:spcAft>
                <a:spcPts val="450"/>
              </a:spcAft>
              <a:buFont typeface="Arial" panose="020B0604020202020204" pitchFamily="34" charset="0"/>
              <a:buChar char="•"/>
              <a:defRPr/>
            </a:pPr>
            <a:r>
              <a:rPr lang="en-US" altLang="en-US" sz="1500" dirty="0">
                <a:solidFill>
                  <a:prstClr val="black"/>
                </a:solidFill>
                <a:latin typeface="Calibri" panose="020F0502020204030204"/>
                <a:ea typeface="MS PGothic" panose="020B0600070205080204" pitchFamily="34" charset="-128"/>
              </a:rPr>
              <a:t>New occupational description for operating precision </a:t>
            </a:r>
            <a:r>
              <a:rPr lang="en-US" altLang="en-US" sz="1500" b="1" i="1" dirty="0">
                <a:solidFill>
                  <a:prstClr val="black"/>
                </a:solidFill>
                <a:latin typeface="Calibri" panose="020F0502020204030204"/>
                <a:ea typeface="MS PGothic" panose="020B0600070205080204" pitchFamily="34" charset="-128"/>
              </a:rPr>
              <a:t>machinery, systems and processes </a:t>
            </a:r>
            <a:r>
              <a:rPr lang="en-US" altLang="en-US" sz="1500" dirty="0">
                <a:solidFill>
                  <a:prstClr val="black"/>
                </a:solidFill>
                <a:latin typeface="Calibri" panose="020F0502020204030204"/>
                <a:ea typeface="MS PGothic" panose="020B0600070205080204" pitchFamily="34" charset="-128"/>
              </a:rPr>
              <a:t>in modern manufacturing = </a:t>
            </a:r>
            <a:r>
              <a:rPr lang="en-US" altLang="en-US" sz="1500" b="1" u="sng" dirty="0">
                <a:solidFill>
                  <a:prstClr val="black"/>
                </a:solidFill>
                <a:latin typeface="Calibri" panose="020F0502020204030204"/>
                <a:ea typeface="MS PGothic" panose="020B0600070205080204" pitchFamily="34" charset="-128"/>
              </a:rPr>
              <a:t>Manufacturing Technician (MT)</a:t>
            </a:r>
          </a:p>
        </p:txBody>
      </p:sp>
      <p:sp>
        <p:nvSpPr>
          <p:cNvPr id="8" name="Title 7"/>
          <p:cNvSpPr>
            <a:spLocks noGrp="1"/>
          </p:cNvSpPr>
          <p:nvPr>
            <p:ph type="title"/>
          </p:nvPr>
        </p:nvSpPr>
        <p:spPr>
          <a:xfrm>
            <a:off x="2220686" y="1386188"/>
            <a:ext cx="8229600" cy="943429"/>
          </a:xfrm>
        </p:spPr>
        <p:txBody>
          <a:bodyPr>
            <a:normAutofit fontScale="90000"/>
          </a:bodyPr>
          <a:lstStyle/>
          <a:p>
            <a:r>
              <a:rPr lang="en-US" dirty="0"/>
              <a:t>C</a:t>
            </a:r>
            <a:r>
              <a:rPr lang="en-US" sz="4000" dirty="0"/>
              <a:t>ritical Manufacturing </a:t>
            </a:r>
            <a:r>
              <a:rPr lang="en-US" sz="4000" dirty="0" smtClean="0"/>
              <a:t/>
            </a:r>
            <a:br>
              <a:rPr lang="en-US" sz="4000" dirty="0" smtClean="0"/>
            </a:br>
            <a:r>
              <a:rPr lang="en-US" sz="4000" dirty="0" smtClean="0"/>
              <a:t>“</a:t>
            </a:r>
            <a:r>
              <a:rPr lang="en-US" sz="4000" dirty="0"/>
              <a:t>Mid-Skill” Occupations</a:t>
            </a:r>
            <a:r>
              <a:rPr lang="en-US" dirty="0"/>
              <a:t/>
            </a:r>
            <a:br>
              <a:rPr lang="en-US" dirty="0"/>
            </a:br>
            <a:endParaRPr lang="en-US" dirty="0"/>
          </a:p>
        </p:txBody>
      </p:sp>
    </p:spTree>
    <p:extLst>
      <p:ext uri="{BB962C8B-B14F-4D97-AF65-F5344CB8AC3E}">
        <p14:creationId xmlns:p14="http://schemas.microsoft.com/office/powerpoint/2010/main" val="2017182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Referrals need work</a:t>
            </a:r>
          </a:p>
          <a:p>
            <a:r>
              <a:rPr lang="en-US" dirty="0" smtClean="0"/>
              <a:t>IWD can flourish in an integrated setting</a:t>
            </a:r>
          </a:p>
          <a:p>
            <a:r>
              <a:rPr lang="en-US" dirty="0" smtClean="0"/>
              <a:t>Disclosure can be an issue</a:t>
            </a:r>
          </a:p>
          <a:p>
            <a:r>
              <a:rPr lang="en-US" dirty="0" smtClean="0"/>
              <a:t>Interest is out there</a:t>
            </a:r>
          </a:p>
          <a:p>
            <a:r>
              <a:rPr lang="en-US" dirty="0" smtClean="0"/>
              <a:t>Academies have sparked new interest in career goals</a:t>
            </a:r>
          </a:p>
          <a:p>
            <a:r>
              <a:rPr lang="en-US" dirty="0" smtClean="0"/>
              <a:t>Woman ROCK!</a:t>
            </a:r>
          </a:p>
          <a:p>
            <a:r>
              <a:rPr lang="en-US" dirty="0" smtClean="0"/>
              <a:t>Need to increase awareness of opportunities for woman</a:t>
            </a:r>
          </a:p>
          <a:p>
            <a:pPr marL="0" indent="0">
              <a:buNone/>
            </a:pPr>
            <a:endParaRPr lang="en-US" dirty="0" smtClean="0"/>
          </a:p>
        </p:txBody>
      </p:sp>
    </p:spTree>
    <p:extLst>
      <p:ext uri="{BB962C8B-B14F-4D97-AF65-F5344CB8AC3E}">
        <p14:creationId xmlns:p14="http://schemas.microsoft.com/office/powerpoint/2010/main" val="468825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024744" cy="1143000"/>
          </a:xfrm>
        </p:spPr>
        <p:txBody>
          <a:bodyPr>
            <a:normAutofit fontScale="90000"/>
          </a:bodyPr>
          <a:lstStyle/>
          <a:p>
            <a:r>
              <a:rPr lang="en-US" dirty="0" smtClean="0"/>
              <a:t>Important Upcoming Opportunities</a:t>
            </a:r>
            <a:endParaRPr lang="en-US" dirty="0"/>
          </a:p>
        </p:txBody>
      </p:sp>
      <p:sp>
        <p:nvSpPr>
          <p:cNvPr id="3" name="Content Placeholder 2"/>
          <p:cNvSpPr>
            <a:spLocks noGrp="1"/>
          </p:cNvSpPr>
          <p:nvPr>
            <p:ph idx="1"/>
          </p:nvPr>
        </p:nvSpPr>
        <p:spPr>
          <a:xfrm>
            <a:off x="1067876" y="1982276"/>
            <a:ext cx="6777317" cy="4077148"/>
          </a:xfrm>
        </p:spPr>
        <p:txBody>
          <a:bodyPr>
            <a:normAutofit fontScale="62500" lnSpcReduction="20000"/>
          </a:bodyPr>
          <a:lstStyle/>
          <a:p>
            <a:r>
              <a:rPr lang="en-US" b="1" dirty="0"/>
              <a:t>WWRC Manufacturing Technology Training (MTT) Program dates </a:t>
            </a:r>
          </a:p>
          <a:p>
            <a:pPr marL="68580" indent="0">
              <a:buNone/>
            </a:pPr>
            <a:r>
              <a:rPr lang="en-US" dirty="0" smtClean="0"/>
              <a:t>     March </a:t>
            </a:r>
            <a:r>
              <a:rPr lang="en-US" dirty="0"/>
              <a:t>27	Intake for CRC </a:t>
            </a:r>
            <a:r>
              <a:rPr lang="en-US" dirty="0" smtClean="0"/>
              <a:t>and OSHA training for </a:t>
            </a:r>
            <a:r>
              <a:rPr lang="en-US" dirty="0"/>
              <a:t>May MTT</a:t>
            </a:r>
          </a:p>
          <a:p>
            <a:pPr marL="68580" indent="0">
              <a:buNone/>
            </a:pPr>
            <a:r>
              <a:rPr lang="en-US" dirty="0"/>
              <a:t> </a:t>
            </a:r>
            <a:r>
              <a:rPr lang="en-US" dirty="0" smtClean="0"/>
              <a:t>    May 1	</a:t>
            </a:r>
            <a:r>
              <a:rPr lang="en-US" dirty="0"/>
              <a:t>	MTT program begins</a:t>
            </a:r>
          </a:p>
          <a:p>
            <a:pPr marL="68580" indent="0">
              <a:buNone/>
            </a:pPr>
            <a:r>
              <a:rPr lang="en-US" dirty="0" smtClean="0"/>
              <a:t>     July </a:t>
            </a:r>
            <a:r>
              <a:rPr lang="en-US" dirty="0"/>
              <a:t>31 	Intake for CRC </a:t>
            </a:r>
            <a:r>
              <a:rPr lang="en-US" dirty="0" smtClean="0"/>
              <a:t>and OSHA Training August </a:t>
            </a:r>
            <a:r>
              <a:rPr lang="en-US" dirty="0"/>
              <a:t>MTT</a:t>
            </a:r>
          </a:p>
          <a:p>
            <a:pPr marL="68580" indent="0">
              <a:buNone/>
            </a:pPr>
            <a:r>
              <a:rPr lang="en-US" dirty="0" smtClean="0"/>
              <a:t>     Aug</a:t>
            </a:r>
            <a:r>
              <a:rPr lang="en-US" dirty="0"/>
              <a:t>. 21	MTT program begins</a:t>
            </a:r>
          </a:p>
          <a:p>
            <a:endParaRPr lang="en-US" b="1" dirty="0" smtClean="0"/>
          </a:p>
          <a:p>
            <a:r>
              <a:rPr lang="en-US" b="1" dirty="0" smtClean="0"/>
              <a:t>WWRC </a:t>
            </a:r>
            <a:r>
              <a:rPr lang="en-US" b="1" dirty="0"/>
              <a:t>Manufacturing Academies </a:t>
            </a:r>
            <a:r>
              <a:rPr lang="en-US" b="1" dirty="0" smtClean="0"/>
              <a:t>– Residential </a:t>
            </a:r>
            <a:endParaRPr lang="en-US" b="1" dirty="0"/>
          </a:p>
          <a:p>
            <a:pPr marL="68580" indent="0">
              <a:buNone/>
            </a:pPr>
            <a:r>
              <a:rPr lang="en-US" dirty="0" smtClean="0"/>
              <a:t>	July 2-7 and  Oct</a:t>
            </a:r>
            <a:r>
              <a:rPr lang="en-US" dirty="0"/>
              <a:t>. 9-14</a:t>
            </a:r>
          </a:p>
          <a:p>
            <a:endParaRPr lang="en-US" dirty="0"/>
          </a:p>
          <a:p>
            <a:r>
              <a:rPr lang="en-US" b="1" dirty="0" smtClean="0"/>
              <a:t>DBVI </a:t>
            </a:r>
            <a:r>
              <a:rPr lang="en-US" b="1" dirty="0"/>
              <a:t>Academy </a:t>
            </a:r>
            <a:r>
              <a:rPr lang="en-US" b="1" dirty="0" smtClean="0"/>
              <a:t>- Residential</a:t>
            </a:r>
          </a:p>
          <a:p>
            <a:pPr marL="365760" lvl="1" indent="0">
              <a:buNone/>
            </a:pPr>
            <a:r>
              <a:rPr lang="en-US" dirty="0"/>
              <a:t>June 26-29	 Robotics and IT with an emphasis on </a:t>
            </a:r>
            <a:r>
              <a:rPr lang="en-US" dirty="0" smtClean="0"/>
              <a:t>coding</a:t>
            </a:r>
          </a:p>
          <a:p>
            <a:pPr marL="365760" lvl="1" indent="0">
              <a:buNone/>
            </a:pPr>
            <a:endParaRPr lang="en-US" b="1" dirty="0" smtClean="0"/>
          </a:p>
          <a:p>
            <a:r>
              <a:rPr lang="en-US" b="1" dirty="0" smtClean="0"/>
              <a:t>Valley Vo-Tech – Day Camp</a:t>
            </a:r>
          </a:p>
          <a:p>
            <a:pPr marL="68580" indent="0">
              <a:buNone/>
            </a:pPr>
            <a:r>
              <a:rPr lang="en-US" b="1" dirty="0"/>
              <a:t> </a:t>
            </a:r>
            <a:r>
              <a:rPr lang="en-US" b="1" dirty="0" smtClean="0"/>
              <a:t>      </a:t>
            </a:r>
            <a:r>
              <a:rPr lang="en-US" dirty="0" smtClean="0"/>
              <a:t>July 10-14	CNC/Machining Camp</a:t>
            </a:r>
            <a:endParaRPr lang="en-US" b="1" dirty="0"/>
          </a:p>
          <a:p>
            <a:pPr marL="68580" indent="0">
              <a:buNone/>
            </a:pPr>
            <a:r>
              <a:rPr lang="en-US" dirty="0"/>
              <a:t> </a:t>
            </a:r>
            <a:r>
              <a:rPr lang="en-US" dirty="0" smtClean="0"/>
              <a:t>      </a:t>
            </a:r>
          </a:p>
          <a:p>
            <a:r>
              <a:rPr lang="en-US" b="1" dirty="0" smtClean="0"/>
              <a:t>Academy </a:t>
            </a:r>
            <a:r>
              <a:rPr lang="en-US" b="1" dirty="0"/>
              <a:t>dates for Workforce Areas 2, 4, 8 and 11 coming soon</a:t>
            </a:r>
            <a:r>
              <a:rPr lang="en-US" b="1" dirty="0" smtClean="0"/>
              <a:t>!</a:t>
            </a:r>
          </a:p>
          <a:p>
            <a:endParaRPr lang="en-US" b="1" dirty="0"/>
          </a:p>
          <a:p>
            <a:endParaRPr lang="en-US" dirty="0"/>
          </a:p>
        </p:txBody>
      </p:sp>
    </p:spTree>
    <p:extLst>
      <p:ext uri="{BB962C8B-B14F-4D97-AF65-F5344CB8AC3E}">
        <p14:creationId xmlns:p14="http://schemas.microsoft.com/office/powerpoint/2010/main" val="858769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Paula Martin</a:t>
            </a:r>
            <a:endParaRPr lang="en-US" dirty="0"/>
          </a:p>
        </p:txBody>
      </p:sp>
      <p:sp>
        <p:nvSpPr>
          <p:cNvPr id="3" name="Content Placeholder 2"/>
          <p:cNvSpPr>
            <a:spLocks noGrp="1"/>
          </p:cNvSpPr>
          <p:nvPr>
            <p:ph idx="1"/>
          </p:nvPr>
        </p:nvSpPr>
        <p:spPr/>
        <p:txBody>
          <a:bodyPr/>
          <a:lstStyle/>
          <a:p>
            <a:r>
              <a:rPr lang="en-US" dirty="0" smtClean="0"/>
              <a:t>Assistive Technology Resources and Supports: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124200"/>
            <a:ext cx="458152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483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Stump the VR Professional</a:t>
            </a:r>
            <a:br>
              <a:rPr lang="en-US" dirty="0"/>
            </a:br>
            <a:endParaRPr lang="en-US" dirty="0"/>
          </a:p>
        </p:txBody>
      </p:sp>
      <p:sp>
        <p:nvSpPr>
          <p:cNvPr id="3" name="Content Placeholder 2"/>
          <p:cNvSpPr>
            <a:spLocks noGrp="1"/>
          </p:cNvSpPr>
          <p:nvPr>
            <p:ph idx="1"/>
          </p:nvPr>
        </p:nvSpPr>
        <p:spPr/>
        <p:txBody>
          <a:bodyPr/>
          <a:lstStyle/>
          <a:p>
            <a:r>
              <a:rPr lang="en-US" dirty="0" smtClean="0"/>
              <a:t>Questions???</a:t>
            </a:r>
            <a:endParaRPr lang="en-US" dirty="0"/>
          </a:p>
        </p:txBody>
      </p:sp>
    </p:spTree>
    <p:extLst>
      <p:ext uri="{BB962C8B-B14F-4D97-AF65-F5344CB8AC3E}">
        <p14:creationId xmlns:p14="http://schemas.microsoft.com/office/powerpoint/2010/main" val="3592290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Fleming Video </a:t>
            </a:r>
            <a:endParaRPr lang="en-US" dirty="0"/>
          </a:p>
        </p:txBody>
      </p:sp>
      <p:sp>
        <p:nvSpPr>
          <p:cNvPr id="3" name="Content Placeholder 2"/>
          <p:cNvSpPr>
            <a:spLocks noGrp="1"/>
          </p:cNvSpPr>
          <p:nvPr>
            <p:ph idx="1"/>
          </p:nvPr>
        </p:nvSpPr>
        <p:spPr/>
        <p:txBody>
          <a:bodyPr/>
          <a:lstStyle/>
          <a:p>
            <a:pPr marL="68580" indent="0">
              <a:buNone/>
            </a:pPr>
            <a:endParaRPr lang="en-US" dirty="0"/>
          </a:p>
          <a:p>
            <a:pPr marL="68580" indent="0">
              <a:buNone/>
            </a:pPr>
            <a:r>
              <a:rPr lang="en-US" dirty="0">
                <a:hlinkClick r:id="rId2"/>
              </a:rPr>
              <a:t>https://</a:t>
            </a:r>
            <a:r>
              <a:rPr lang="en-US" dirty="0" smtClean="0">
                <a:hlinkClick r:id="rId2"/>
              </a:rPr>
              <a:t>www.youtube.com/watch?v=zs6nQpVI164</a:t>
            </a:r>
            <a:r>
              <a:rPr lang="en-US" dirty="0" smtClean="0"/>
              <a:t> </a:t>
            </a:r>
          </a:p>
          <a:p>
            <a:pPr marL="68580" indent="0">
              <a:buNone/>
            </a:pPr>
            <a:endParaRPr lang="en-US" dirty="0"/>
          </a:p>
          <a:p>
            <a:pPr marL="68580" indent="0">
              <a:buNone/>
            </a:pPr>
            <a:endParaRPr lang="en-US" dirty="0"/>
          </a:p>
        </p:txBody>
      </p:sp>
    </p:spTree>
    <p:extLst>
      <p:ext uri="{BB962C8B-B14F-4D97-AF65-F5344CB8AC3E}">
        <p14:creationId xmlns:p14="http://schemas.microsoft.com/office/powerpoint/2010/main" val="295433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Choosing a career typically falls within 4 stages…</a:t>
            </a:r>
            <a:endParaRPr lang="en-US" dirty="0"/>
          </a:p>
        </p:txBody>
      </p:sp>
      <p:sp>
        <p:nvSpPr>
          <p:cNvPr id="3" name="Content Placeholder 2"/>
          <p:cNvSpPr>
            <a:spLocks noGrp="1"/>
          </p:cNvSpPr>
          <p:nvPr>
            <p:ph idx="1"/>
          </p:nvPr>
        </p:nvSpPr>
        <p:spPr/>
        <p:txBody>
          <a:bodyPr/>
          <a:lstStyle/>
          <a:p>
            <a:r>
              <a:rPr lang="en-US" dirty="0"/>
              <a:t>Self Awareness</a:t>
            </a:r>
          </a:p>
          <a:p>
            <a:r>
              <a:rPr lang="en-US" dirty="0"/>
              <a:t>Opportunity Awareness</a:t>
            </a:r>
          </a:p>
          <a:p>
            <a:r>
              <a:rPr lang="en-US" dirty="0"/>
              <a:t>Decision Making</a:t>
            </a:r>
          </a:p>
          <a:p>
            <a:r>
              <a:rPr lang="en-US" dirty="0"/>
              <a:t>Taking Action</a:t>
            </a:r>
          </a:p>
          <a:p>
            <a:endParaRPr lang="en-US" dirty="0"/>
          </a:p>
        </p:txBody>
      </p:sp>
    </p:spTree>
    <p:extLst>
      <p:ext uri="{BB962C8B-B14F-4D97-AF65-F5344CB8AC3E}">
        <p14:creationId xmlns:p14="http://schemas.microsoft.com/office/powerpoint/2010/main" val="404841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ormAutofit fontScale="90000"/>
          </a:bodyPr>
          <a:lstStyle/>
          <a:p>
            <a:r>
              <a:rPr lang="en-US" b="1" dirty="0" smtClean="0"/>
              <a:t>So what are career pathways?</a:t>
            </a:r>
            <a:endParaRPr lang="en-US" b="1" dirty="0"/>
          </a:p>
        </p:txBody>
      </p:sp>
      <p:sp>
        <p:nvSpPr>
          <p:cNvPr id="3" name="Content Placeholder 2"/>
          <p:cNvSpPr>
            <a:spLocks noGrp="1"/>
          </p:cNvSpPr>
          <p:nvPr>
            <p:ph idx="1"/>
          </p:nvPr>
        </p:nvSpPr>
        <p:spPr>
          <a:xfrm>
            <a:off x="1043492" y="2057400"/>
            <a:ext cx="6777317" cy="3775229"/>
          </a:xfrm>
        </p:spPr>
        <p:txBody>
          <a:bodyPr>
            <a:normAutofit/>
          </a:bodyPr>
          <a:lstStyle/>
          <a:p>
            <a:pPr marL="0" indent="0">
              <a:buNone/>
            </a:pPr>
            <a:r>
              <a:rPr lang="en-US" sz="3200" b="1" dirty="0"/>
              <a:t>A combination of rigorous and high-quality education, </a:t>
            </a:r>
            <a:r>
              <a:rPr lang="en-US" sz="3200" b="1" dirty="0" smtClean="0"/>
              <a:t>training, and other services that </a:t>
            </a:r>
          </a:p>
          <a:p>
            <a:pPr marL="0" indent="0">
              <a:buNone/>
            </a:pPr>
            <a:endParaRPr lang="en-US" dirty="0" smtClean="0"/>
          </a:p>
          <a:p>
            <a:pPr lvl="0"/>
            <a:r>
              <a:rPr lang="en-US" b="1" dirty="0" smtClean="0"/>
              <a:t>Meet an individual’s goals</a:t>
            </a:r>
            <a:endParaRPr lang="en-US" b="1" dirty="0"/>
          </a:p>
          <a:p>
            <a:pPr lvl="0"/>
            <a:r>
              <a:rPr lang="en-US" b="1" dirty="0" smtClean="0"/>
              <a:t>Aligned </a:t>
            </a:r>
            <a:r>
              <a:rPr lang="en-US" b="1" dirty="0"/>
              <a:t>with </a:t>
            </a:r>
            <a:r>
              <a:rPr lang="en-US" b="1" dirty="0" smtClean="0"/>
              <a:t>industries </a:t>
            </a:r>
            <a:endParaRPr lang="en-US" b="1" dirty="0"/>
          </a:p>
          <a:p>
            <a:pPr lvl="0"/>
            <a:r>
              <a:rPr lang="en-US" b="1" dirty="0" smtClean="0"/>
              <a:t>Attain </a:t>
            </a:r>
            <a:r>
              <a:rPr lang="en-US" b="1" dirty="0"/>
              <a:t>a </a:t>
            </a:r>
            <a:r>
              <a:rPr lang="en-US" b="1" dirty="0" smtClean="0"/>
              <a:t>recognized credential</a:t>
            </a:r>
          </a:p>
          <a:p>
            <a:pPr lvl="0"/>
            <a:r>
              <a:rPr lang="en-US" b="1" dirty="0" smtClean="0"/>
              <a:t>Enable movement within an occupation</a:t>
            </a:r>
            <a:endParaRPr lang="en-US" b="1" dirty="0"/>
          </a:p>
          <a:p>
            <a:endParaRPr lang="en-US" dirty="0"/>
          </a:p>
        </p:txBody>
      </p:sp>
    </p:spTree>
    <p:extLst>
      <p:ext uri="{BB962C8B-B14F-4D97-AF65-F5344CB8AC3E}">
        <p14:creationId xmlns:p14="http://schemas.microsoft.com/office/powerpoint/2010/main" val="3936211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r>
              <a:rPr lang="en-US" b="1" dirty="0" smtClean="0"/>
              <a:t>Virginia’s Approach</a:t>
            </a:r>
            <a:endParaRPr lang="en-US" b="1" dirty="0"/>
          </a:p>
        </p:txBody>
      </p:sp>
      <p:sp>
        <p:nvSpPr>
          <p:cNvPr id="3" name="Content Placeholder 2"/>
          <p:cNvSpPr>
            <a:spLocks noGrp="1"/>
          </p:cNvSpPr>
          <p:nvPr>
            <p:ph idx="1"/>
          </p:nvPr>
        </p:nvSpPr>
        <p:spPr/>
        <p:txBody>
          <a:bodyPr/>
          <a:lstStyle/>
          <a:p>
            <a:r>
              <a:rPr lang="en-US" dirty="0" smtClean="0"/>
              <a:t>Two separate VR Agencies</a:t>
            </a:r>
          </a:p>
          <a:p>
            <a:r>
              <a:rPr lang="en-US" dirty="0" smtClean="0"/>
              <a:t>Virginia Manufacturing Association </a:t>
            </a:r>
          </a:p>
          <a:p>
            <a:r>
              <a:rPr lang="en-US" dirty="0" smtClean="0"/>
              <a:t>Powered through Partnerships/Co-Enrollments</a:t>
            </a:r>
          </a:p>
          <a:p>
            <a:r>
              <a:rPr lang="en-US" dirty="0" smtClean="0"/>
              <a:t>System Alignments</a:t>
            </a:r>
          </a:p>
          <a:p>
            <a:r>
              <a:rPr lang="en-US" dirty="0" smtClean="0"/>
              <a:t>Strategies for Counselors</a:t>
            </a:r>
          </a:p>
          <a:p>
            <a:endParaRPr lang="en-US" dirty="0" smtClean="0"/>
          </a:p>
          <a:p>
            <a:endParaRPr lang="en-US" dirty="0" smtClean="0"/>
          </a:p>
        </p:txBody>
      </p:sp>
    </p:spTree>
    <p:extLst>
      <p:ext uri="{BB962C8B-B14F-4D97-AF65-F5344CB8AC3E}">
        <p14:creationId xmlns:p14="http://schemas.microsoft.com/office/powerpoint/2010/main" val="1024209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53536"/>
          </a:xfrm>
        </p:spPr>
        <p:txBody>
          <a:bodyPr>
            <a:normAutofit/>
          </a:bodyPr>
          <a:lstStyle/>
          <a:p>
            <a:r>
              <a:rPr lang="en-US" b="1" dirty="0" smtClean="0"/>
              <a:t>Advantages: Industry Focus</a:t>
            </a:r>
            <a:endParaRPr lang="en-US" b="1" dirty="0"/>
          </a:p>
        </p:txBody>
      </p:sp>
      <p:sp>
        <p:nvSpPr>
          <p:cNvPr id="3" name="Content Placeholder 2"/>
          <p:cNvSpPr>
            <a:spLocks noGrp="1"/>
          </p:cNvSpPr>
          <p:nvPr>
            <p:ph sz="quarter" idx="1"/>
          </p:nvPr>
        </p:nvSpPr>
        <p:spPr/>
        <p:txBody>
          <a:bodyPr>
            <a:normAutofit fontScale="92500"/>
          </a:bodyPr>
          <a:lstStyle/>
          <a:p>
            <a:r>
              <a:rPr lang="en-US" dirty="0" smtClean="0"/>
              <a:t>Virginia Manufacturers Association (VMA)</a:t>
            </a:r>
          </a:p>
          <a:p>
            <a:r>
              <a:rPr lang="en-US" dirty="0" smtClean="0"/>
              <a:t>Nationally Recognized Certifications</a:t>
            </a:r>
          </a:p>
          <a:p>
            <a:r>
              <a:rPr lang="en-US" dirty="0" smtClean="0"/>
              <a:t>Dream It. Do It. </a:t>
            </a:r>
          </a:p>
          <a:p>
            <a:r>
              <a:rPr lang="en-US" dirty="0" smtClean="0"/>
              <a:t>Developing a tool to assess Lean and Assistive Technology</a:t>
            </a:r>
          </a:p>
          <a:p>
            <a:pPr marL="0" indent="0">
              <a:buNone/>
            </a:pPr>
            <a:endParaRPr lang="en-US" dirty="0" smtClean="0"/>
          </a:p>
          <a:p>
            <a:r>
              <a:rPr lang="en-US" dirty="0" smtClean="0"/>
              <a:t>Second Industry Sector will be in Information Technology and implemented in the Northern Virginia Region in year 2.   </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10440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82000" cy="1143000"/>
          </a:xfrm>
        </p:spPr>
        <p:txBody>
          <a:bodyPr>
            <a:normAutofit fontScale="90000"/>
          </a:bodyPr>
          <a:lstStyle/>
          <a:p>
            <a:r>
              <a:rPr lang="en-US" dirty="0" smtClean="0"/>
              <a:t>Modern Manufacturing can close the gap</a:t>
            </a:r>
            <a:endParaRPr lang="en-US" dirty="0"/>
          </a:p>
        </p:txBody>
      </p:sp>
      <p:sp>
        <p:nvSpPr>
          <p:cNvPr id="3" name="Content Placeholder 2"/>
          <p:cNvSpPr>
            <a:spLocks noGrp="1"/>
          </p:cNvSpPr>
          <p:nvPr>
            <p:ph idx="1"/>
          </p:nvPr>
        </p:nvSpPr>
        <p:spPr/>
        <p:txBody>
          <a:bodyPr>
            <a:normAutofit fontScale="85000" lnSpcReduction="10000"/>
          </a:bodyPr>
          <a:lstStyle/>
          <a:p>
            <a:pPr lvl="2"/>
            <a:r>
              <a:rPr lang="en-US" sz="2800" dirty="0" smtClean="0"/>
              <a:t>Benefits-usually </a:t>
            </a:r>
            <a:r>
              <a:rPr lang="en-US" sz="2800" dirty="0"/>
              <a:t>without a waiting period!</a:t>
            </a:r>
          </a:p>
          <a:p>
            <a:pPr lvl="2"/>
            <a:r>
              <a:rPr lang="en-US" sz="2800" dirty="0"/>
              <a:t>Full Time Work</a:t>
            </a:r>
          </a:p>
          <a:p>
            <a:pPr lvl="2"/>
            <a:r>
              <a:rPr lang="en-US" sz="2800" dirty="0"/>
              <a:t>Training is typically </a:t>
            </a:r>
            <a:r>
              <a:rPr lang="en-US" sz="2800" dirty="0" smtClean="0"/>
              <a:t>12 weeks</a:t>
            </a:r>
          </a:p>
          <a:p>
            <a:pPr lvl="2"/>
            <a:r>
              <a:rPr lang="en-US" sz="2800" dirty="0" smtClean="0"/>
              <a:t>Multiple </a:t>
            </a:r>
            <a:r>
              <a:rPr lang="en-US" sz="2800" dirty="0"/>
              <a:t>Credentials</a:t>
            </a:r>
          </a:p>
          <a:p>
            <a:pPr lvl="2"/>
            <a:r>
              <a:rPr lang="en-US" sz="2800" dirty="0"/>
              <a:t>Multiple entry and exit </a:t>
            </a:r>
            <a:r>
              <a:rPr lang="en-US" sz="2800" dirty="0" smtClean="0"/>
              <a:t>points</a:t>
            </a:r>
            <a:endParaRPr lang="en-US" sz="2800" dirty="0"/>
          </a:p>
          <a:p>
            <a:pPr lvl="2"/>
            <a:r>
              <a:rPr lang="en-US" sz="2800" dirty="0" smtClean="0"/>
              <a:t>Job </a:t>
            </a:r>
            <a:r>
              <a:rPr lang="en-US" sz="2800" dirty="0"/>
              <a:t>Growth is on the rise – some areas in VA even more – expansion and retirements </a:t>
            </a:r>
            <a:r>
              <a:rPr lang="en-US" sz="2800" dirty="0" smtClean="0"/>
              <a:t>– let’s look at the numbers!</a:t>
            </a:r>
            <a:endParaRPr lang="en-US" sz="2800" dirty="0"/>
          </a:p>
          <a:p>
            <a:endParaRPr lang="en-US" dirty="0"/>
          </a:p>
        </p:txBody>
      </p:sp>
    </p:spTree>
    <p:extLst>
      <p:ext uri="{BB962C8B-B14F-4D97-AF65-F5344CB8AC3E}">
        <p14:creationId xmlns:p14="http://schemas.microsoft.com/office/powerpoint/2010/main" val="1683004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893</TotalTime>
  <Words>3239</Words>
  <Application>Microsoft Office PowerPoint</Application>
  <PresentationFormat>On-screen Show (4:3)</PresentationFormat>
  <Paragraphs>326</Paragraphs>
  <Slides>34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MS PGothic</vt:lpstr>
      <vt:lpstr>Arial</vt:lpstr>
      <vt:lpstr>Calibri</vt:lpstr>
      <vt:lpstr>Calibri Light</vt:lpstr>
      <vt:lpstr>Century Gothic</vt:lpstr>
      <vt:lpstr>Wingdings 2</vt:lpstr>
      <vt:lpstr>Austin</vt:lpstr>
      <vt:lpstr>Career Development Strategies: CPID Overview</vt:lpstr>
      <vt:lpstr>Activity</vt:lpstr>
      <vt:lpstr>PowerPoint Presentation</vt:lpstr>
      <vt:lpstr>Fleming Video </vt:lpstr>
      <vt:lpstr>Choosing a career typically falls within 4 stages…</vt:lpstr>
      <vt:lpstr>So what are career pathways?</vt:lpstr>
      <vt:lpstr>Virginia’s Approach</vt:lpstr>
      <vt:lpstr>Advantages: Industry Focus</vt:lpstr>
      <vt:lpstr>Modern Manufacturing can close the gap</vt:lpstr>
      <vt:lpstr>From Difficulty Comes Opportunity: Manufacturers Need a Skilled Workforce!</vt:lpstr>
      <vt:lpstr>Confirmation of this path</vt:lpstr>
      <vt:lpstr>Changing Perceptions of a Manufacturing Career Pathway….</vt:lpstr>
      <vt:lpstr>The PERCEPTION  GAP:  From this….</vt:lpstr>
      <vt:lpstr>To THIS! Technical skills are needed and cross training provides variety and mobility </vt:lpstr>
      <vt:lpstr>What We Did!</vt:lpstr>
      <vt:lpstr>Starting with Assessment</vt:lpstr>
      <vt:lpstr>Tours</vt:lpstr>
      <vt:lpstr>Academies</vt:lpstr>
      <vt:lpstr>WWRC Water Purifying and Bottling Video(we don’t want jellyfish on our water!)</vt:lpstr>
      <vt:lpstr>All Academies Had Some Similarities</vt:lpstr>
      <vt:lpstr>Robotic and Drone Academy</vt:lpstr>
      <vt:lpstr>PowerPoint Presentation</vt:lpstr>
      <vt:lpstr>3-D Imaging Academy</vt:lpstr>
      <vt:lpstr>PowerPoint Presentation</vt:lpstr>
      <vt:lpstr>Welding Academy</vt:lpstr>
      <vt:lpstr>PowerPoint Presentation</vt:lpstr>
      <vt:lpstr>WWRC Training Opportunities</vt:lpstr>
      <vt:lpstr>Dream It. Do It. </vt:lpstr>
      <vt:lpstr>Flexibility of Choices for training and supports</vt:lpstr>
      <vt:lpstr>Critical Manufacturing  “Mid-Skill” Occupations </vt:lpstr>
      <vt:lpstr>Lessons learned</vt:lpstr>
      <vt:lpstr>Important Upcoming Opportunities</vt:lpstr>
      <vt:lpstr>Paula Martin</vt:lpstr>
      <vt:lpstr>Stump the VR Professional </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Kaegi, Kathleen "Kate" (DARS)</dc:creator>
  <cp:lastModifiedBy> </cp:lastModifiedBy>
  <cp:revision>49</cp:revision>
  <dcterms:created xsi:type="dcterms:W3CDTF">2016-08-22T20:10:29Z</dcterms:created>
  <dcterms:modified xsi:type="dcterms:W3CDTF">2021-05-21T22:09:30Z</dcterms:modified>
</cp:coreProperties>
</file>